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5"/>
  </p:notesMasterIdLst>
  <p:handoutMasterIdLst>
    <p:handoutMasterId r:id="rId16"/>
  </p:handoutMasterIdLst>
  <p:sldIdLst>
    <p:sldId id="256" r:id="rId2"/>
    <p:sldId id="257" r:id="rId3"/>
    <p:sldId id="274" r:id="rId4"/>
    <p:sldId id="258" r:id="rId5"/>
    <p:sldId id="275" r:id="rId6"/>
    <p:sldId id="270" r:id="rId7"/>
    <p:sldId id="271" r:id="rId8"/>
    <p:sldId id="272" r:id="rId9"/>
    <p:sldId id="273" r:id="rId10"/>
    <p:sldId id="269" r:id="rId11"/>
    <p:sldId id="266" r:id="rId12"/>
    <p:sldId id="259" r:id="rId13"/>
    <p:sldId id="27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B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62410" autoAdjust="0"/>
  </p:normalViewPr>
  <p:slideViewPr>
    <p:cSldViewPr snapToGrid="0">
      <p:cViewPr varScale="1">
        <p:scale>
          <a:sx n="69" d="100"/>
          <a:sy n="69" d="100"/>
        </p:scale>
        <p:origin x="1428" y="66"/>
      </p:cViewPr>
      <p:guideLst/>
    </p:cSldViewPr>
  </p:slideViewPr>
  <p:outlineViewPr>
    <p:cViewPr>
      <p:scale>
        <a:sx n="33" d="100"/>
        <a:sy n="33" d="100"/>
      </p:scale>
      <p:origin x="0" y="-84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A02E579-0C52-4B3F-8565-1FD489861F33}" type="datetimeFigureOut">
              <a:rPr lang="en-US" smtClean="0"/>
              <a:t>6/12/2018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527865C-E039-42A0-9F17-82626C2837EB}" type="slidenum">
              <a:rPr lang="en-US" smtClean="0"/>
              <a:t>‹#›</a:t>
            </a:fld>
            <a:endParaRPr lang="en-US"/>
          </a:p>
        </p:txBody>
      </p:sp>
    </p:spTree>
    <p:extLst>
      <p:ext uri="{BB962C8B-B14F-4D97-AF65-F5344CB8AC3E}">
        <p14:creationId xmlns:p14="http://schemas.microsoft.com/office/powerpoint/2010/main" val="425711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41F31C-FFF1-4608-86E1-AA75A3D38D2B}" type="datetimeFigureOut">
              <a:rPr lang="en-US" smtClean="0"/>
              <a:t>6/12/2018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F251DFE-2379-43EE-8675-BDAAE069B881}" type="slidenum">
              <a:rPr lang="en-US" smtClean="0"/>
              <a:t>‹#›</a:t>
            </a:fld>
            <a:endParaRPr lang="en-US"/>
          </a:p>
        </p:txBody>
      </p:sp>
    </p:spTree>
    <p:extLst>
      <p:ext uri="{BB962C8B-B14F-4D97-AF65-F5344CB8AC3E}">
        <p14:creationId xmlns:p14="http://schemas.microsoft.com/office/powerpoint/2010/main" val="2759854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F251DFE-2379-43EE-8675-BDAAE069B881}" type="slidenum">
              <a:rPr lang="en-US" smtClean="0"/>
              <a:t>1</a:t>
            </a:fld>
            <a:endParaRPr lang="en-US"/>
          </a:p>
        </p:txBody>
      </p:sp>
    </p:spTree>
    <p:extLst>
      <p:ext uri="{BB962C8B-B14F-4D97-AF65-F5344CB8AC3E}">
        <p14:creationId xmlns:p14="http://schemas.microsoft.com/office/powerpoint/2010/main" val="3702589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100" u="sng" dirty="0" smtClean="0"/>
              <a:t>Harmony</a:t>
            </a:r>
            <a:endParaRPr lang="en-US" sz="1100" u="sng" dirty="0"/>
          </a:p>
          <a:p>
            <a:pPr marL="174708" indent="-174708" defTabSz="931774">
              <a:buFont typeface="Arial" panose="020B0604020202020204" pitchFamily="34" charset="0"/>
              <a:buChar char="•"/>
              <a:defRPr/>
            </a:pPr>
            <a:r>
              <a:rPr lang="en-US" sz="1100" b="1" dirty="0" smtClean="0"/>
              <a:t>Gold &amp; Green </a:t>
            </a:r>
            <a:r>
              <a:rPr lang="en-US" sz="1100" baseline="0" dirty="0" smtClean="0"/>
              <a:t>– have an understanding and work well together</a:t>
            </a:r>
            <a:endParaRPr lang="en-US" sz="1100" dirty="0" smtClean="0"/>
          </a:p>
          <a:p>
            <a:pPr marL="174708" indent="-174708" defTabSz="931774">
              <a:buFont typeface="Arial" panose="020B0604020202020204" pitchFamily="34" charset="0"/>
              <a:buChar char="•"/>
              <a:defRPr/>
            </a:pPr>
            <a:r>
              <a:rPr lang="en-US" sz="1100" b="1" dirty="0"/>
              <a:t>Green &amp; Blue </a:t>
            </a:r>
            <a:r>
              <a:rPr lang="en-US" sz="1100" dirty="0"/>
              <a:t>– get along because they bounce ideas off of one another and inspire one another (dreamers)</a:t>
            </a:r>
          </a:p>
          <a:p>
            <a:pPr marL="174708" indent="-174708" defTabSz="931774">
              <a:buFont typeface="Arial" panose="020B0604020202020204" pitchFamily="34" charset="0"/>
              <a:buChar char="•"/>
              <a:defRPr/>
            </a:pPr>
            <a:r>
              <a:rPr lang="en-US" sz="1100" b="1" dirty="0"/>
              <a:t>Blue &amp; Orange </a:t>
            </a:r>
            <a:r>
              <a:rPr lang="en-US" sz="1100" dirty="0"/>
              <a:t>– they get along because oranges are feeling people, they’re guided by their emotions, whereas gold and green are more thinkers</a:t>
            </a:r>
            <a:endParaRPr lang="en-US" sz="1100" b="1" dirty="0"/>
          </a:p>
          <a:p>
            <a:pPr marL="174708" indent="-174708" defTabSz="931774">
              <a:buFont typeface="Arial" panose="020B0604020202020204" pitchFamily="34" charset="0"/>
              <a:buChar char="•"/>
              <a:defRPr/>
            </a:pPr>
            <a:endParaRPr lang="en-US" sz="1100" dirty="0"/>
          </a:p>
          <a:p>
            <a:pPr defTabSz="931774">
              <a:defRPr/>
            </a:pPr>
            <a:r>
              <a:rPr lang="en-US" sz="1100" u="sng" dirty="0"/>
              <a:t>Conflict</a:t>
            </a:r>
          </a:p>
          <a:p>
            <a:pPr marL="174708" indent="-174708" defTabSz="931774">
              <a:buFont typeface="Arial" panose="020B0604020202020204" pitchFamily="34" charset="0"/>
              <a:buChar char="•"/>
              <a:defRPr/>
            </a:pPr>
            <a:r>
              <a:rPr lang="en-US" sz="1100" b="1" dirty="0"/>
              <a:t>Gold &amp; Orange </a:t>
            </a:r>
            <a:r>
              <a:rPr lang="en-US" sz="1100" dirty="0"/>
              <a:t>– Gold may think that orange is not focused enough, or focused on the wrong things, whereas orange may think the gold needs to relax a little and not be so serious</a:t>
            </a:r>
          </a:p>
          <a:p>
            <a:pPr marL="174708" indent="-174708" defTabSz="931774">
              <a:buFont typeface="Arial" panose="020B0604020202020204" pitchFamily="34" charset="0"/>
              <a:buChar char="•"/>
              <a:defRPr/>
            </a:pPr>
            <a:r>
              <a:rPr lang="en-US" sz="1100" b="1" dirty="0"/>
              <a:t>Gold &amp; Blue </a:t>
            </a:r>
            <a:r>
              <a:rPr lang="en-US" sz="1100" dirty="0"/>
              <a:t>– clash with the way they approach meetings and tasks; Gold (job then connect, if time permits &amp; the bottom line), Blue (connect then job, there’s always time to connect; consider how people feel)</a:t>
            </a:r>
          </a:p>
          <a:p>
            <a:pPr marL="174708" indent="-174708" defTabSz="931774">
              <a:buFont typeface="Arial" panose="020B0604020202020204" pitchFamily="34" charset="0"/>
              <a:buChar char="•"/>
              <a:defRPr/>
            </a:pPr>
            <a:r>
              <a:rPr lang="en-US" sz="1100" b="1" dirty="0"/>
              <a:t>Green &amp; Orange </a:t>
            </a:r>
            <a:r>
              <a:rPr lang="en-US" sz="1100" dirty="0"/>
              <a:t>– Green will ask why is orange doing the things they’re doing and will plan for tasks; orange likes spontaneity and to be in the moment. The green will want to meet to review a presentation, orange will say, “just tell me what parts are mine”</a:t>
            </a:r>
          </a:p>
          <a:p>
            <a:pPr marL="174708" indent="-174708" defTabSz="931774">
              <a:buFont typeface="Arial" panose="020B0604020202020204" pitchFamily="34" charset="0"/>
              <a:buChar char="•"/>
              <a:defRPr/>
            </a:pPr>
            <a:r>
              <a:rPr lang="en-US" sz="1100" b="1" dirty="0"/>
              <a:t>Blue &amp; Orange – </a:t>
            </a:r>
            <a:r>
              <a:rPr lang="en-US" sz="1100" dirty="0"/>
              <a:t>can be harmonious, but may also think orange is insensitive and may want the attention on them too much</a:t>
            </a:r>
            <a:endParaRPr lang="en-US" sz="1100" b="1" dirty="0"/>
          </a:p>
          <a:p>
            <a:pPr marL="174708" indent="-174708" defTabSz="931774">
              <a:buFont typeface="Arial" panose="020B0604020202020204" pitchFamily="34" charset="0"/>
              <a:buChar char="•"/>
              <a:defRPr/>
            </a:pPr>
            <a:endParaRPr lang="en-US" dirty="0"/>
          </a:p>
          <a:p>
            <a:pPr marL="174708" indent="-174708" defTabSz="931774">
              <a:buFontTx/>
              <a:buChar char="-"/>
              <a:defRPr/>
            </a:pPr>
            <a:endParaRPr lang="en-US" dirty="0"/>
          </a:p>
          <a:p>
            <a:pPr defTabSz="931774">
              <a:defRPr/>
            </a:pPr>
            <a:endParaRPr lang="en-US" dirty="0"/>
          </a:p>
          <a:p>
            <a:pPr marL="174708" indent="-174708" defTabSz="931774">
              <a:buFontTx/>
              <a:buChar char="-"/>
              <a:defRPr/>
            </a:pPr>
            <a:endParaRPr lang="en-US" dirty="0"/>
          </a:p>
        </p:txBody>
      </p:sp>
      <p:sp>
        <p:nvSpPr>
          <p:cNvPr id="4" name="Slide Number Placeholder 3"/>
          <p:cNvSpPr>
            <a:spLocks noGrp="1"/>
          </p:cNvSpPr>
          <p:nvPr>
            <p:ph type="sldNum" sz="quarter" idx="10"/>
          </p:nvPr>
        </p:nvSpPr>
        <p:spPr/>
        <p:txBody>
          <a:bodyPr/>
          <a:lstStyle/>
          <a:p>
            <a:fld id="{3F251DFE-2379-43EE-8675-BDAAE069B881}" type="slidenum">
              <a:rPr lang="en-US" smtClean="0"/>
              <a:t>10</a:t>
            </a:fld>
            <a:endParaRPr lang="en-US"/>
          </a:p>
        </p:txBody>
      </p:sp>
    </p:spTree>
    <p:extLst>
      <p:ext uri="{BB962C8B-B14F-4D97-AF65-F5344CB8AC3E}">
        <p14:creationId xmlns:p14="http://schemas.microsoft.com/office/powerpoint/2010/main" val="177573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1" dirty="0"/>
          </a:p>
        </p:txBody>
      </p:sp>
      <p:sp>
        <p:nvSpPr>
          <p:cNvPr id="4" name="Slide Number Placeholder 3"/>
          <p:cNvSpPr>
            <a:spLocks noGrp="1"/>
          </p:cNvSpPr>
          <p:nvPr>
            <p:ph type="sldNum" sz="quarter" idx="10"/>
          </p:nvPr>
        </p:nvSpPr>
        <p:spPr/>
        <p:txBody>
          <a:bodyPr/>
          <a:lstStyle/>
          <a:p>
            <a:fld id="{3F251DFE-2379-43EE-8675-BDAAE069B881}" type="slidenum">
              <a:rPr lang="en-US" smtClean="0"/>
              <a:t>11</a:t>
            </a:fld>
            <a:endParaRPr lang="en-US"/>
          </a:p>
        </p:txBody>
      </p:sp>
    </p:spTree>
    <p:extLst>
      <p:ext uri="{BB962C8B-B14F-4D97-AF65-F5344CB8AC3E}">
        <p14:creationId xmlns:p14="http://schemas.microsoft.com/office/powerpoint/2010/main" val="2138137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Team </a:t>
            </a:r>
            <a:r>
              <a:rPr lang="en-US" dirty="0"/>
              <a:t>cohesion is more than just personality assessments. Assessments are used to either get the team started, or to identify the strengths and challenges of the team. We cannot stop there, you have to take it a step further.</a:t>
            </a:r>
          </a:p>
        </p:txBody>
      </p:sp>
      <p:sp>
        <p:nvSpPr>
          <p:cNvPr id="4" name="Slide Number Placeholder 3"/>
          <p:cNvSpPr>
            <a:spLocks noGrp="1"/>
          </p:cNvSpPr>
          <p:nvPr>
            <p:ph type="sldNum" sz="quarter" idx="10"/>
          </p:nvPr>
        </p:nvSpPr>
        <p:spPr/>
        <p:txBody>
          <a:bodyPr/>
          <a:lstStyle/>
          <a:p>
            <a:fld id="{3F251DFE-2379-43EE-8675-BDAAE069B881}" type="slidenum">
              <a:rPr lang="en-US" smtClean="0"/>
              <a:t>12</a:t>
            </a:fld>
            <a:endParaRPr lang="en-US"/>
          </a:p>
        </p:txBody>
      </p:sp>
    </p:spTree>
    <p:extLst>
      <p:ext uri="{BB962C8B-B14F-4D97-AF65-F5344CB8AC3E}">
        <p14:creationId xmlns:p14="http://schemas.microsoft.com/office/powerpoint/2010/main" val="3912029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1" dirty="0"/>
          </a:p>
        </p:txBody>
      </p:sp>
      <p:sp>
        <p:nvSpPr>
          <p:cNvPr id="4" name="Slide Number Placeholder 3"/>
          <p:cNvSpPr>
            <a:spLocks noGrp="1"/>
          </p:cNvSpPr>
          <p:nvPr>
            <p:ph type="sldNum" sz="quarter" idx="10"/>
          </p:nvPr>
        </p:nvSpPr>
        <p:spPr/>
        <p:txBody>
          <a:bodyPr/>
          <a:lstStyle/>
          <a:p>
            <a:fld id="{3F251DFE-2379-43EE-8675-BDAAE069B881}" type="slidenum">
              <a:rPr lang="en-US" smtClean="0"/>
              <a:t>13</a:t>
            </a:fld>
            <a:endParaRPr lang="en-US"/>
          </a:p>
        </p:txBody>
      </p:sp>
    </p:spTree>
    <p:extLst>
      <p:ext uri="{BB962C8B-B14F-4D97-AF65-F5344CB8AC3E}">
        <p14:creationId xmlns:p14="http://schemas.microsoft.com/office/powerpoint/2010/main" val="1051243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251DFE-2379-43EE-8675-BDAAE069B881}" type="slidenum">
              <a:rPr lang="en-US" smtClean="0"/>
              <a:t>2</a:t>
            </a:fld>
            <a:endParaRPr lang="en-US"/>
          </a:p>
        </p:txBody>
      </p:sp>
    </p:spTree>
    <p:extLst>
      <p:ext uri="{BB962C8B-B14F-4D97-AF65-F5344CB8AC3E}">
        <p14:creationId xmlns:p14="http://schemas.microsoft.com/office/powerpoint/2010/main" val="197733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fld id="{3F251DFE-2379-43EE-8675-BDAAE069B881}" type="slidenum">
              <a:rPr lang="en-US" smtClean="0"/>
              <a:t>3</a:t>
            </a:fld>
            <a:endParaRPr lang="en-US"/>
          </a:p>
        </p:txBody>
      </p:sp>
    </p:spTree>
    <p:extLst>
      <p:ext uri="{BB962C8B-B14F-4D97-AF65-F5344CB8AC3E}">
        <p14:creationId xmlns:p14="http://schemas.microsoft.com/office/powerpoint/2010/main" val="4268705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sz="1100" dirty="0"/>
          </a:p>
        </p:txBody>
      </p:sp>
      <p:sp>
        <p:nvSpPr>
          <p:cNvPr id="4" name="Slide Number Placeholder 3"/>
          <p:cNvSpPr>
            <a:spLocks noGrp="1"/>
          </p:cNvSpPr>
          <p:nvPr>
            <p:ph type="sldNum" sz="quarter" idx="10"/>
          </p:nvPr>
        </p:nvSpPr>
        <p:spPr/>
        <p:txBody>
          <a:bodyPr/>
          <a:lstStyle/>
          <a:p>
            <a:fld id="{3F251DFE-2379-43EE-8675-BDAAE069B881}" type="slidenum">
              <a:rPr lang="en-US" smtClean="0"/>
              <a:t>4</a:t>
            </a:fld>
            <a:endParaRPr lang="en-US"/>
          </a:p>
        </p:txBody>
      </p:sp>
    </p:spTree>
    <p:extLst>
      <p:ext uri="{BB962C8B-B14F-4D97-AF65-F5344CB8AC3E}">
        <p14:creationId xmlns:p14="http://schemas.microsoft.com/office/powerpoint/2010/main" val="101792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Caveats</a:t>
            </a:r>
            <a:endParaRPr lang="en-US" dirty="0" smtClean="0"/>
          </a:p>
          <a:p>
            <a:pPr marL="174708" indent="-174708">
              <a:buFont typeface="Arial" panose="020B0604020202020204" pitchFamily="34" charset="0"/>
              <a:buChar char="•"/>
            </a:pPr>
            <a:r>
              <a:rPr lang="en-US" dirty="0"/>
              <a:t>This is not absolute</a:t>
            </a:r>
          </a:p>
          <a:p>
            <a:pPr marL="174708" indent="-174708">
              <a:buFont typeface="Arial" panose="020B0604020202020204" pitchFamily="34" charset="0"/>
              <a:buChar char="•"/>
            </a:pPr>
            <a:r>
              <a:rPr lang="en-US" dirty="0"/>
              <a:t>We are dynamic</a:t>
            </a:r>
          </a:p>
          <a:p>
            <a:pPr marL="174708" indent="-174708">
              <a:buFont typeface="Arial" panose="020B0604020202020204" pitchFamily="34" charset="0"/>
              <a:buChar char="•"/>
            </a:pPr>
            <a:r>
              <a:rPr lang="en-US" dirty="0"/>
              <a:t>Use as a guide</a:t>
            </a:r>
          </a:p>
          <a:p>
            <a:endParaRPr lang="en-US" dirty="0"/>
          </a:p>
        </p:txBody>
      </p:sp>
      <p:sp>
        <p:nvSpPr>
          <p:cNvPr id="4" name="Slide Number Placeholder 3"/>
          <p:cNvSpPr>
            <a:spLocks noGrp="1"/>
          </p:cNvSpPr>
          <p:nvPr>
            <p:ph type="sldNum" sz="quarter" idx="10"/>
          </p:nvPr>
        </p:nvSpPr>
        <p:spPr/>
        <p:txBody>
          <a:bodyPr/>
          <a:lstStyle/>
          <a:p>
            <a:fld id="{3F251DFE-2379-43EE-8675-BDAAE069B881}" type="slidenum">
              <a:rPr lang="en-US" smtClean="0"/>
              <a:t>5</a:t>
            </a:fld>
            <a:endParaRPr lang="en-US"/>
          </a:p>
        </p:txBody>
      </p:sp>
    </p:spTree>
    <p:extLst>
      <p:ext uri="{BB962C8B-B14F-4D97-AF65-F5344CB8AC3E}">
        <p14:creationId xmlns:p14="http://schemas.microsoft.com/office/powerpoint/2010/main" val="145861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Strengths</a:t>
            </a:r>
            <a:endParaRPr lang="en-US" dirty="0"/>
          </a:p>
          <a:p>
            <a:pPr marL="174708" indent="-174708" defTabSz="931774">
              <a:buFont typeface="Arial" panose="020B0604020202020204" pitchFamily="34" charset="0"/>
              <a:buChar char="•"/>
              <a:defRPr/>
            </a:pPr>
            <a:r>
              <a:rPr lang="en-US" dirty="0"/>
              <a:t>Very detailed! – don’t present a plan unless it has details</a:t>
            </a:r>
          </a:p>
          <a:p>
            <a:pPr marL="174708" indent="-174708" defTabSz="931774">
              <a:buFont typeface="Arial" panose="020B0604020202020204" pitchFamily="34" charset="0"/>
              <a:buChar char="•"/>
              <a:defRPr/>
            </a:pPr>
            <a:r>
              <a:rPr lang="en-US" dirty="0"/>
              <a:t>Color coded agendas</a:t>
            </a:r>
          </a:p>
          <a:p>
            <a:pPr marL="174708" indent="-174708" defTabSz="931774">
              <a:buFont typeface="Arial" panose="020B0604020202020204" pitchFamily="34" charset="0"/>
              <a:buChar char="•"/>
              <a:defRPr/>
            </a:pPr>
            <a:r>
              <a:rPr lang="en-US" dirty="0"/>
              <a:t>Always prepared</a:t>
            </a:r>
          </a:p>
          <a:p>
            <a:pPr marL="174708" indent="-174708" defTabSz="931774">
              <a:buFont typeface="Arial" panose="020B0604020202020204" pitchFamily="34" charset="0"/>
              <a:buChar char="•"/>
              <a:defRPr/>
            </a:pPr>
            <a:r>
              <a:rPr lang="en-US" dirty="0"/>
              <a:t>Organized and orderly – everything has a place and a purpose</a:t>
            </a:r>
          </a:p>
          <a:p>
            <a:pPr marL="174708" indent="-174708" defTabSz="931774">
              <a:buFont typeface="Arial" panose="020B0604020202020204" pitchFamily="34" charset="0"/>
              <a:buChar char="•"/>
              <a:defRPr/>
            </a:pPr>
            <a:r>
              <a:rPr lang="en-US" dirty="0"/>
              <a:t>Team – dependable, reliable, will look at everything with a critical eye and tell you if it’s not right or unclear</a:t>
            </a:r>
          </a:p>
          <a:p>
            <a:pPr defTabSz="931774">
              <a:defRPr/>
            </a:pPr>
            <a:endParaRPr lang="en-US" dirty="0"/>
          </a:p>
          <a:p>
            <a:pPr defTabSz="931774">
              <a:defRPr/>
            </a:pPr>
            <a:r>
              <a:rPr lang="en-US" dirty="0"/>
              <a:t>Challenges/Conflict</a:t>
            </a:r>
          </a:p>
          <a:p>
            <a:pPr marL="174708" indent="-174708" defTabSz="931774">
              <a:buFont typeface="Arial" panose="020B0604020202020204" pitchFamily="34" charset="0"/>
              <a:buChar char="•"/>
              <a:defRPr/>
            </a:pPr>
            <a:r>
              <a:rPr lang="en-US" dirty="0"/>
              <a:t>Direct, may not sugar coat</a:t>
            </a:r>
          </a:p>
          <a:p>
            <a:pPr marL="174708" indent="-174708" defTabSz="931774">
              <a:buFont typeface="Arial" panose="020B0604020202020204" pitchFamily="34" charset="0"/>
              <a:buChar char="•"/>
              <a:defRPr/>
            </a:pPr>
            <a:r>
              <a:rPr lang="en-US" dirty="0"/>
              <a:t>Expects everyone to be as prepared as they are</a:t>
            </a:r>
          </a:p>
        </p:txBody>
      </p:sp>
      <p:sp>
        <p:nvSpPr>
          <p:cNvPr id="4" name="Slide Number Placeholder 3"/>
          <p:cNvSpPr>
            <a:spLocks noGrp="1"/>
          </p:cNvSpPr>
          <p:nvPr>
            <p:ph type="sldNum" sz="quarter" idx="10"/>
          </p:nvPr>
        </p:nvSpPr>
        <p:spPr/>
        <p:txBody>
          <a:bodyPr/>
          <a:lstStyle/>
          <a:p>
            <a:fld id="{3F251DFE-2379-43EE-8675-BDAAE069B881}" type="slidenum">
              <a:rPr lang="en-US" smtClean="0"/>
              <a:t>6</a:t>
            </a:fld>
            <a:endParaRPr lang="en-US"/>
          </a:p>
        </p:txBody>
      </p:sp>
    </p:spTree>
    <p:extLst>
      <p:ext uri="{BB962C8B-B14F-4D97-AF65-F5344CB8AC3E}">
        <p14:creationId xmlns:p14="http://schemas.microsoft.com/office/powerpoint/2010/main" val="264300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Strengths</a:t>
            </a:r>
            <a:endParaRPr lang="en-US" dirty="0" smtClean="0"/>
          </a:p>
          <a:p>
            <a:pPr marL="174708" indent="-174708" defTabSz="931774">
              <a:buFont typeface="Arial" panose="020B0604020202020204" pitchFamily="34" charset="0"/>
              <a:buChar char="•"/>
              <a:defRPr/>
            </a:pPr>
            <a:r>
              <a:rPr lang="en-US" dirty="0"/>
              <a:t>Big picture thinker and is not limited by what they can see</a:t>
            </a:r>
          </a:p>
          <a:p>
            <a:pPr marL="174708" indent="-174708" defTabSz="931774">
              <a:buFont typeface="Arial" panose="020B0604020202020204" pitchFamily="34" charset="0"/>
              <a:buChar char="•"/>
              <a:defRPr/>
            </a:pPr>
            <a:r>
              <a:rPr lang="en-US" dirty="0"/>
              <a:t>Ask “Why?” all the time – b/c they seek to understand</a:t>
            </a:r>
          </a:p>
          <a:p>
            <a:pPr marL="174708" indent="-174708" defTabSz="931774">
              <a:buFont typeface="Arial" panose="020B0604020202020204" pitchFamily="34" charset="0"/>
              <a:buChar char="•"/>
              <a:defRPr/>
            </a:pPr>
            <a:r>
              <a:rPr lang="en-US" dirty="0"/>
              <a:t>Tell them “it can’t be done” -&gt; “what me!”</a:t>
            </a:r>
          </a:p>
          <a:p>
            <a:pPr marL="174708" indent="-174708" defTabSz="931774">
              <a:buFont typeface="Arial" panose="020B0604020202020204" pitchFamily="34" charset="0"/>
              <a:buChar char="•"/>
              <a:defRPr/>
            </a:pPr>
            <a:r>
              <a:rPr lang="en-US" dirty="0"/>
              <a:t>Likes to be competent in what they do, so can be a perfectionist</a:t>
            </a:r>
          </a:p>
          <a:p>
            <a:pPr marL="174708" indent="-174708" defTabSz="931774">
              <a:buFont typeface="Arial" panose="020B0604020202020204" pitchFamily="34" charset="0"/>
              <a:buChar char="•"/>
              <a:defRPr/>
            </a:pPr>
            <a:r>
              <a:rPr lang="en-US" dirty="0"/>
              <a:t>Team – generate ideas and new approaches, give them complex problems</a:t>
            </a:r>
          </a:p>
          <a:p>
            <a:pPr marL="174708" indent="-174708" defTabSz="931774">
              <a:buFont typeface="Arial" panose="020B0604020202020204" pitchFamily="34" charset="0"/>
              <a:buChar char="•"/>
              <a:defRPr/>
            </a:pPr>
            <a:endParaRPr lang="en-US" dirty="0"/>
          </a:p>
          <a:p>
            <a:pPr defTabSz="931774">
              <a:defRPr/>
            </a:pPr>
            <a:r>
              <a:rPr lang="en-US" dirty="0"/>
              <a:t>Challenges/Conflict</a:t>
            </a:r>
          </a:p>
          <a:p>
            <a:pPr marL="174708" indent="-174708" defTabSz="931774">
              <a:buFont typeface="Arial" panose="020B0604020202020204" pitchFamily="34" charset="0"/>
              <a:buChar char="•"/>
              <a:defRPr/>
            </a:pPr>
            <a:r>
              <a:rPr lang="en-US" dirty="0"/>
              <a:t>May take a long time to make a decision</a:t>
            </a:r>
          </a:p>
          <a:p>
            <a:pPr marL="174708" indent="-174708" defTabSz="931774">
              <a:buFont typeface="Arial" panose="020B0604020202020204" pitchFamily="34" charset="0"/>
              <a:buChar char="•"/>
              <a:defRPr/>
            </a:pPr>
            <a:r>
              <a:rPr lang="en-US" dirty="0"/>
              <a:t>Need to time to process, if not, no fun to be around</a:t>
            </a:r>
          </a:p>
          <a:p>
            <a:endParaRPr lang="en-US" dirty="0" smtClean="0"/>
          </a:p>
        </p:txBody>
      </p:sp>
      <p:sp>
        <p:nvSpPr>
          <p:cNvPr id="4" name="Slide Number Placeholder 3"/>
          <p:cNvSpPr>
            <a:spLocks noGrp="1"/>
          </p:cNvSpPr>
          <p:nvPr>
            <p:ph type="sldNum" sz="quarter" idx="10"/>
          </p:nvPr>
        </p:nvSpPr>
        <p:spPr/>
        <p:txBody>
          <a:bodyPr/>
          <a:lstStyle/>
          <a:p>
            <a:fld id="{3F251DFE-2379-43EE-8675-BDAAE069B881}" type="slidenum">
              <a:rPr lang="en-US" smtClean="0"/>
              <a:t>7</a:t>
            </a:fld>
            <a:endParaRPr lang="en-US"/>
          </a:p>
        </p:txBody>
      </p:sp>
    </p:spTree>
    <p:extLst>
      <p:ext uri="{BB962C8B-B14F-4D97-AF65-F5344CB8AC3E}">
        <p14:creationId xmlns:p14="http://schemas.microsoft.com/office/powerpoint/2010/main" val="2324226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Strengths</a:t>
            </a:r>
            <a:endParaRPr lang="en-US" dirty="0" smtClean="0"/>
          </a:p>
          <a:p>
            <a:pPr marL="174708" indent="-174708" defTabSz="931774">
              <a:buFont typeface="Arial" panose="020B0604020202020204" pitchFamily="34" charset="0"/>
              <a:buChar char="•"/>
              <a:defRPr/>
            </a:pPr>
            <a:r>
              <a:rPr lang="en-US" dirty="0"/>
              <a:t>Authentic and genuinely happy to see you</a:t>
            </a:r>
          </a:p>
          <a:p>
            <a:pPr marL="174708" indent="-174708" defTabSz="931774">
              <a:buFont typeface="Arial" panose="020B0604020202020204" pitchFamily="34" charset="0"/>
              <a:buChar char="•"/>
              <a:defRPr/>
            </a:pPr>
            <a:r>
              <a:rPr lang="en-US" dirty="0"/>
              <a:t>Seeks harmony</a:t>
            </a:r>
          </a:p>
          <a:p>
            <a:pPr marL="174708" indent="-174708" defTabSz="931774">
              <a:buFont typeface="Arial" panose="020B0604020202020204" pitchFamily="34" charset="0"/>
              <a:buChar char="•"/>
              <a:defRPr/>
            </a:pPr>
            <a:r>
              <a:rPr lang="en-US" dirty="0"/>
              <a:t>Value close relationships and the connections they may with students and staff members</a:t>
            </a:r>
          </a:p>
          <a:p>
            <a:pPr marL="174708" indent="-174708" defTabSz="931774">
              <a:buFont typeface="Arial" panose="020B0604020202020204" pitchFamily="34" charset="0"/>
              <a:buChar char="•"/>
              <a:defRPr/>
            </a:pPr>
            <a:r>
              <a:rPr lang="en-US" dirty="0"/>
              <a:t>There is no such thing as a stranger</a:t>
            </a:r>
          </a:p>
          <a:p>
            <a:pPr marL="174708" indent="-174708" defTabSz="931774">
              <a:buFont typeface="Arial" panose="020B0604020202020204" pitchFamily="34" charset="0"/>
              <a:buChar char="•"/>
              <a:defRPr/>
            </a:pPr>
            <a:r>
              <a:rPr lang="en-US" dirty="0"/>
              <a:t>Team – will improve the center’s morale, will reinforce the importance of the connection with students in the midst of policies</a:t>
            </a:r>
          </a:p>
          <a:p>
            <a:pPr marL="174708" indent="-174708" defTabSz="931774">
              <a:buFont typeface="Arial" panose="020B0604020202020204" pitchFamily="34" charset="0"/>
              <a:buChar char="•"/>
              <a:defRPr/>
            </a:pPr>
            <a:endParaRPr lang="en-US" dirty="0"/>
          </a:p>
          <a:p>
            <a:pPr defTabSz="931774">
              <a:defRPr/>
            </a:pPr>
            <a:r>
              <a:rPr lang="en-US" dirty="0"/>
              <a:t>Challenges/Conflict</a:t>
            </a:r>
          </a:p>
          <a:p>
            <a:pPr marL="174708" indent="-174708" defTabSz="931774">
              <a:buFont typeface="Arial" panose="020B0604020202020204" pitchFamily="34" charset="0"/>
              <a:buChar char="•"/>
              <a:defRPr/>
            </a:pPr>
            <a:r>
              <a:rPr lang="en-US" dirty="0"/>
              <a:t>Can sometimes take on the burdens of the students (especially true Blues -20)</a:t>
            </a:r>
          </a:p>
          <a:p>
            <a:pPr marL="174708" indent="-174708" defTabSz="931774">
              <a:buFont typeface="Arial" panose="020B0604020202020204" pitchFamily="34" charset="0"/>
              <a:buChar char="•"/>
              <a:defRPr/>
            </a:pPr>
            <a:r>
              <a:rPr lang="en-US" dirty="0"/>
              <a:t>Can be passive aggressive and not confront issues head on</a:t>
            </a:r>
          </a:p>
          <a:p>
            <a:pPr marL="174708" indent="-174708" defTabSz="931774">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3F251DFE-2379-43EE-8675-BDAAE069B881}" type="slidenum">
              <a:rPr lang="en-US" smtClean="0"/>
              <a:t>8</a:t>
            </a:fld>
            <a:endParaRPr lang="en-US"/>
          </a:p>
        </p:txBody>
      </p:sp>
    </p:spTree>
    <p:extLst>
      <p:ext uri="{BB962C8B-B14F-4D97-AF65-F5344CB8AC3E}">
        <p14:creationId xmlns:p14="http://schemas.microsoft.com/office/powerpoint/2010/main" val="5753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Strengths</a:t>
            </a:r>
            <a:endParaRPr lang="en-US" dirty="0" smtClean="0"/>
          </a:p>
          <a:p>
            <a:pPr marL="174708" indent="-174708" defTabSz="931774">
              <a:buFont typeface="Arial" panose="020B0604020202020204" pitchFamily="34" charset="0"/>
              <a:buChar char="•"/>
              <a:defRPr/>
            </a:pPr>
            <a:r>
              <a:rPr lang="en-US" dirty="0"/>
              <a:t>Thrive in the midst of crises</a:t>
            </a:r>
          </a:p>
          <a:p>
            <a:pPr marL="174708" indent="-174708" defTabSz="931774">
              <a:buFont typeface="Arial" panose="020B0604020202020204" pitchFamily="34" charset="0"/>
              <a:buChar char="•"/>
              <a:defRPr/>
            </a:pPr>
            <a:r>
              <a:rPr lang="en-US" dirty="0"/>
              <a:t>Not afraid to put themselves out there</a:t>
            </a:r>
          </a:p>
          <a:p>
            <a:pPr marL="174708" indent="-174708" defTabSz="931774">
              <a:buFont typeface="Arial" panose="020B0604020202020204" pitchFamily="34" charset="0"/>
              <a:buChar char="•"/>
              <a:defRPr/>
            </a:pPr>
            <a:r>
              <a:rPr lang="en-US" dirty="0"/>
              <a:t>Direct/clear communicators</a:t>
            </a:r>
          </a:p>
          <a:p>
            <a:pPr marL="174708" indent="-174708" defTabSz="931774">
              <a:buFont typeface="Arial" panose="020B0604020202020204" pitchFamily="34" charset="0"/>
              <a:buChar char="•"/>
              <a:defRPr/>
            </a:pPr>
            <a:r>
              <a:rPr lang="en-US" dirty="0"/>
              <a:t>Finishers/closers, they like the end goal and prestige it brings</a:t>
            </a:r>
          </a:p>
          <a:p>
            <a:pPr marL="174708" indent="-174708" defTabSz="931774">
              <a:buFont typeface="Arial" panose="020B0604020202020204" pitchFamily="34" charset="0"/>
              <a:buChar char="•"/>
              <a:defRPr/>
            </a:pPr>
            <a:r>
              <a:rPr lang="en-US" dirty="0"/>
              <a:t>Team – can be the face of the organization b/c very charismatic and are wooers – they can sale ice to Alaskans in a snow storm, like variety in the job (so would be good with new projects/initiatives)</a:t>
            </a:r>
          </a:p>
          <a:p>
            <a:pPr marL="174708" indent="-174708" defTabSz="931774">
              <a:buFont typeface="Arial" panose="020B0604020202020204" pitchFamily="34" charset="0"/>
              <a:buChar char="•"/>
              <a:defRPr/>
            </a:pPr>
            <a:endParaRPr lang="en-US" dirty="0"/>
          </a:p>
          <a:p>
            <a:pPr defTabSz="931774">
              <a:defRPr/>
            </a:pPr>
            <a:r>
              <a:rPr lang="en-US" dirty="0"/>
              <a:t>Challenges/Conflict</a:t>
            </a:r>
          </a:p>
          <a:p>
            <a:pPr marL="174708" indent="-174708" defTabSz="931774">
              <a:buFont typeface="Arial" panose="020B0604020202020204" pitchFamily="34" charset="0"/>
              <a:buChar char="•"/>
              <a:defRPr/>
            </a:pPr>
            <a:r>
              <a:rPr lang="en-US" dirty="0"/>
              <a:t>Doesn’t like to be bored, so may be controversial at times just to shake things up</a:t>
            </a:r>
          </a:p>
          <a:p>
            <a:pPr marL="174708" indent="-174708" defTabSz="931774">
              <a:buFont typeface="Arial" panose="020B0604020202020204" pitchFamily="34" charset="0"/>
              <a:buChar char="•"/>
              <a:defRPr/>
            </a:pPr>
            <a:r>
              <a:rPr lang="en-US" dirty="0"/>
              <a:t>May not be in the office (up moving around)</a:t>
            </a:r>
          </a:p>
          <a:p>
            <a:pPr marL="174708" indent="-174708" defTabSz="931774">
              <a:buFont typeface="Arial" panose="020B0604020202020204" pitchFamily="34" charset="0"/>
              <a:buChar char="•"/>
              <a:defRPr/>
            </a:pPr>
            <a:r>
              <a:rPr lang="en-US" dirty="0"/>
              <a:t>Test the boundaries to see how flexible the line is</a:t>
            </a:r>
          </a:p>
          <a:p>
            <a:pPr marL="174708" indent="-174708" defTabSz="931774">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3F251DFE-2379-43EE-8675-BDAAE069B881}" type="slidenum">
              <a:rPr lang="en-US" smtClean="0"/>
              <a:t>9</a:t>
            </a:fld>
            <a:endParaRPr lang="en-US"/>
          </a:p>
        </p:txBody>
      </p:sp>
    </p:spTree>
    <p:extLst>
      <p:ext uri="{BB962C8B-B14F-4D97-AF65-F5344CB8AC3E}">
        <p14:creationId xmlns:p14="http://schemas.microsoft.com/office/powerpoint/2010/main" val="154614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6/12/2018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864" y="971877"/>
            <a:ext cx="7315200" cy="3255264"/>
          </a:xfrm>
        </p:spPr>
        <p:txBody>
          <a:bodyPr>
            <a:noAutofit/>
          </a:bodyPr>
          <a:lstStyle/>
          <a:p>
            <a:r>
              <a:rPr lang="en-US" sz="4800" b="1" dirty="0"/>
              <a:t>Connecting the Team Before Impacting the Students’ Dreams: Using Personality Assessments to Create Team Cohesion </a:t>
            </a:r>
          </a:p>
        </p:txBody>
      </p:sp>
      <p:sp>
        <p:nvSpPr>
          <p:cNvPr id="3" name="Subtitle 2"/>
          <p:cNvSpPr>
            <a:spLocks noGrp="1"/>
          </p:cNvSpPr>
          <p:nvPr>
            <p:ph type="subTitle" idx="1"/>
          </p:nvPr>
        </p:nvSpPr>
        <p:spPr>
          <a:xfrm>
            <a:off x="1090684" y="4362335"/>
            <a:ext cx="7315200" cy="1320007"/>
          </a:xfrm>
        </p:spPr>
        <p:txBody>
          <a:bodyPr>
            <a:normAutofit/>
          </a:bodyPr>
          <a:lstStyle/>
          <a:p>
            <a:r>
              <a:rPr lang="en-US" sz="2000" b="1" dirty="0">
                <a:solidFill>
                  <a:srgbClr val="CEB888"/>
                </a:solidFill>
              </a:rPr>
              <a:t>LaShae Roberts, </a:t>
            </a:r>
            <a:r>
              <a:rPr lang="en-US" sz="1600" b="1" dirty="0">
                <a:solidFill>
                  <a:srgbClr val="CEB888"/>
                </a:solidFill>
              </a:rPr>
              <a:t>M.S.</a:t>
            </a:r>
          </a:p>
          <a:p>
            <a:r>
              <a:rPr lang="en-US" sz="1600" dirty="0">
                <a:solidFill>
                  <a:srgbClr val="CEB888"/>
                </a:solidFill>
              </a:rPr>
              <a:t>Advising First Center for College Life Coaching</a:t>
            </a:r>
          </a:p>
          <a:p>
            <a:r>
              <a:rPr lang="en-US" sz="1600" dirty="0">
                <a:solidFill>
                  <a:srgbClr val="CEB888"/>
                </a:solidFill>
              </a:rPr>
              <a:t>Florida State University</a:t>
            </a:r>
            <a:endParaRPr lang="en-US" dirty="0">
              <a:solidFill>
                <a:srgbClr val="CEB888"/>
              </a:solidFill>
            </a:endParaRPr>
          </a:p>
        </p:txBody>
      </p:sp>
    </p:spTree>
    <p:extLst>
      <p:ext uri="{BB962C8B-B14F-4D97-AF65-F5344CB8AC3E}">
        <p14:creationId xmlns:p14="http://schemas.microsoft.com/office/powerpoint/2010/main" val="320363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Identifying Team Dynamics</a:t>
            </a:r>
            <a:endParaRPr lang="en-US" dirty="0"/>
          </a:p>
        </p:txBody>
      </p:sp>
      <p:sp>
        <p:nvSpPr>
          <p:cNvPr id="3" name="Text Placeholder 2"/>
          <p:cNvSpPr>
            <a:spLocks noGrp="1"/>
          </p:cNvSpPr>
          <p:nvPr>
            <p:ph type="body" idx="1"/>
          </p:nvPr>
        </p:nvSpPr>
        <p:spPr/>
        <p:txBody>
          <a:bodyPr>
            <a:normAutofit/>
          </a:bodyPr>
          <a:lstStyle/>
          <a:p>
            <a:r>
              <a:rPr lang="en-US" sz="3200" dirty="0">
                <a:solidFill>
                  <a:schemeClr val="tx1"/>
                </a:solidFill>
              </a:rPr>
              <a:t>Harmony</a:t>
            </a:r>
          </a:p>
        </p:txBody>
      </p:sp>
      <p:sp>
        <p:nvSpPr>
          <p:cNvPr id="4" name="Content Placeholder 3"/>
          <p:cNvSpPr>
            <a:spLocks noGrp="1"/>
          </p:cNvSpPr>
          <p:nvPr>
            <p:ph sz="half" idx="2"/>
          </p:nvPr>
        </p:nvSpPr>
        <p:spPr>
          <a:xfrm>
            <a:off x="3867912" y="1930936"/>
            <a:ext cx="3474720" cy="2504586"/>
          </a:xfrm>
        </p:spPr>
        <p:txBody>
          <a:bodyPr>
            <a:normAutofit/>
          </a:bodyPr>
          <a:lstStyle/>
          <a:p>
            <a:r>
              <a:rPr lang="en-US" sz="3200" dirty="0"/>
              <a:t>Gold &amp; Green</a:t>
            </a:r>
          </a:p>
          <a:p>
            <a:r>
              <a:rPr lang="en-US" sz="3200" dirty="0"/>
              <a:t>Green &amp; Blue</a:t>
            </a:r>
          </a:p>
          <a:p>
            <a:r>
              <a:rPr lang="en-US" sz="3200" dirty="0"/>
              <a:t>Blue &amp; Orange</a:t>
            </a:r>
          </a:p>
          <a:p>
            <a:endParaRPr lang="en-US" sz="3200" dirty="0"/>
          </a:p>
        </p:txBody>
      </p:sp>
      <p:sp>
        <p:nvSpPr>
          <p:cNvPr id="5" name="Text Placeholder 4"/>
          <p:cNvSpPr>
            <a:spLocks noGrp="1"/>
          </p:cNvSpPr>
          <p:nvPr>
            <p:ph type="body" sz="quarter" idx="3"/>
          </p:nvPr>
        </p:nvSpPr>
        <p:spPr/>
        <p:txBody>
          <a:bodyPr/>
          <a:lstStyle/>
          <a:p>
            <a:r>
              <a:rPr lang="en-US" sz="3600" dirty="0">
                <a:solidFill>
                  <a:schemeClr val="tx1"/>
                </a:solidFill>
              </a:rPr>
              <a:t>Conflict</a:t>
            </a:r>
            <a:endParaRPr lang="en-US" dirty="0">
              <a:solidFill>
                <a:schemeClr val="tx1"/>
              </a:solidFill>
            </a:endParaRPr>
          </a:p>
        </p:txBody>
      </p:sp>
      <p:sp>
        <p:nvSpPr>
          <p:cNvPr id="6" name="Content Placeholder 5"/>
          <p:cNvSpPr>
            <a:spLocks noGrp="1"/>
          </p:cNvSpPr>
          <p:nvPr>
            <p:ph sz="quarter" idx="4"/>
          </p:nvPr>
        </p:nvSpPr>
        <p:spPr>
          <a:xfrm>
            <a:off x="7818463" y="1930936"/>
            <a:ext cx="3474720" cy="3105088"/>
          </a:xfrm>
        </p:spPr>
        <p:txBody>
          <a:bodyPr>
            <a:normAutofit/>
          </a:bodyPr>
          <a:lstStyle/>
          <a:p>
            <a:r>
              <a:rPr lang="en-US" sz="3200" dirty="0"/>
              <a:t>Gold &amp; Orange</a:t>
            </a:r>
          </a:p>
          <a:p>
            <a:r>
              <a:rPr lang="en-US" sz="3200" dirty="0"/>
              <a:t>Gold &amp; Blue</a:t>
            </a:r>
          </a:p>
          <a:p>
            <a:r>
              <a:rPr lang="en-US" sz="3200" dirty="0"/>
              <a:t>Green &amp; Orange</a:t>
            </a:r>
          </a:p>
          <a:p>
            <a:r>
              <a:rPr lang="en-US" sz="3200" dirty="0"/>
              <a:t>Blue &amp; Orange</a:t>
            </a:r>
          </a:p>
          <a:p>
            <a:endParaRPr lang="en-US" sz="3200" dirty="0"/>
          </a:p>
        </p:txBody>
      </p:sp>
    </p:spTree>
    <p:extLst>
      <p:ext uri="{BB962C8B-B14F-4D97-AF65-F5344CB8AC3E}">
        <p14:creationId xmlns:p14="http://schemas.microsoft.com/office/powerpoint/2010/main" val="3817574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Team Dynamics</a:t>
            </a:r>
          </a:p>
        </p:txBody>
      </p:sp>
      <p:sp>
        <p:nvSpPr>
          <p:cNvPr id="3" name="Content Placeholder 2"/>
          <p:cNvSpPr>
            <a:spLocks noGrp="1"/>
          </p:cNvSpPr>
          <p:nvPr>
            <p:ph idx="1"/>
          </p:nvPr>
        </p:nvSpPr>
        <p:spPr/>
        <p:txBody>
          <a:bodyPr>
            <a:normAutofit/>
          </a:bodyPr>
          <a:lstStyle/>
          <a:p>
            <a:pPr marL="0" indent="0" algn="ctr">
              <a:buNone/>
            </a:pPr>
            <a:r>
              <a:rPr lang="en-US" sz="2800" i="1" dirty="0">
                <a:solidFill>
                  <a:schemeClr val="tx1"/>
                </a:solidFill>
              </a:rPr>
              <a:t>What colors are represented on your </a:t>
            </a:r>
            <a:r>
              <a:rPr lang="en-US" sz="2800" i="1" dirty="0" smtClean="0">
                <a:solidFill>
                  <a:schemeClr val="tx1"/>
                </a:solidFill>
              </a:rPr>
              <a:t>team, </a:t>
            </a:r>
            <a:r>
              <a:rPr lang="en-US" sz="2800" i="1" dirty="0">
                <a:solidFill>
                  <a:schemeClr val="tx1"/>
                </a:solidFill>
              </a:rPr>
              <a:t>and </a:t>
            </a:r>
            <a:r>
              <a:rPr lang="en-US" sz="2800" i="1" dirty="0" smtClean="0">
                <a:solidFill>
                  <a:schemeClr val="tx1"/>
                </a:solidFill>
              </a:rPr>
              <a:t> how would you characterize the dynamics?</a:t>
            </a:r>
          </a:p>
          <a:p>
            <a:pPr marL="0" indent="0" algn="ctr">
              <a:buNone/>
            </a:pPr>
            <a:endParaRPr lang="en-US" sz="2800" i="1" dirty="0">
              <a:solidFill>
                <a:schemeClr val="tx1"/>
              </a:solidFill>
            </a:endParaRPr>
          </a:p>
          <a:p>
            <a:pPr marL="0" indent="0" algn="ctr">
              <a:buNone/>
            </a:pPr>
            <a:r>
              <a:rPr lang="en-US" sz="2800" i="1" dirty="0">
                <a:solidFill>
                  <a:schemeClr val="tx1"/>
                </a:solidFill>
              </a:rPr>
              <a:t>What is missing on your team? Where are the gaps?</a:t>
            </a:r>
          </a:p>
          <a:p>
            <a:pPr marL="0" indent="0" algn="ctr">
              <a:buNone/>
            </a:pPr>
            <a:endParaRPr lang="en-US" sz="2800" i="1" dirty="0">
              <a:solidFill>
                <a:schemeClr val="tx1"/>
              </a:solidFill>
            </a:endParaRPr>
          </a:p>
        </p:txBody>
      </p:sp>
    </p:spTree>
    <p:extLst>
      <p:ext uri="{BB962C8B-B14F-4D97-AF65-F5344CB8AC3E}">
        <p14:creationId xmlns:p14="http://schemas.microsoft.com/office/powerpoint/2010/main" val="35309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Maintaining Positive Team Dynamics</a:t>
            </a:r>
            <a:endParaRPr lang="en-US" dirty="0"/>
          </a:p>
        </p:txBody>
      </p:sp>
      <p:sp>
        <p:nvSpPr>
          <p:cNvPr id="3" name="Content Placeholder 2"/>
          <p:cNvSpPr>
            <a:spLocks noGrp="1"/>
          </p:cNvSpPr>
          <p:nvPr>
            <p:ph idx="1"/>
          </p:nvPr>
        </p:nvSpPr>
        <p:spPr/>
        <p:txBody>
          <a:bodyPr/>
          <a:lstStyle/>
          <a:p>
            <a:pPr marL="0" indent="0" algn="ctr">
              <a:buNone/>
            </a:pPr>
            <a:r>
              <a:rPr lang="en-US" sz="2800" b="1" dirty="0" smtClean="0">
                <a:solidFill>
                  <a:schemeClr val="tx1"/>
                </a:solidFill>
              </a:rPr>
              <a:t>Building Team Cohesion</a:t>
            </a:r>
            <a:endParaRPr lang="en-US" sz="2800" b="1" dirty="0">
              <a:solidFill>
                <a:schemeClr val="tx1"/>
              </a:solidFill>
            </a:endParaRPr>
          </a:p>
          <a:p>
            <a:r>
              <a:rPr lang="en-US" dirty="0" smtClean="0">
                <a:solidFill>
                  <a:schemeClr val="tx1"/>
                </a:solidFill>
              </a:rPr>
              <a:t>Conduct bi-weekly 1-1 meetings</a:t>
            </a:r>
          </a:p>
          <a:p>
            <a:r>
              <a:rPr lang="en-US" dirty="0" smtClean="0">
                <a:solidFill>
                  <a:schemeClr val="tx1"/>
                </a:solidFill>
              </a:rPr>
              <a:t>Hold monthly Team Meetings</a:t>
            </a:r>
          </a:p>
          <a:p>
            <a:r>
              <a:rPr lang="en-US" dirty="0" smtClean="0">
                <a:solidFill>
                  <a:schemeClr val="tx1"/>
                </a:solidFill>
              </a:rPr>
              <a:t>Have an open </a:t>
            </a:r>
            <a:r>
              <a:rPr lang="en-US" dirty="0">
                <a:solidFill>
                  <a:schemeClr val="tx1"/>
                </a:solidFill>
              </a:rPr>
              <a:t>door/discussion </a:t>
            </a:r>
            <a:r>
              <a:rPr lang="en-US" dirty="0" smtClean="0">
                <a:solidFill>
                  <a:schemeClr val="tx1"/>
                </a:solidFill>
              </a:rPr>
              <a:t>policy</a:t>
            </a:r>
          </a:p>
          <a:p>
            <a:r>
              <a:rPr lang="en-US" dirty="0" smtClean="0">
                <a:solidFill>
                  <a:schemeClr val="tx1"/>
                </a:solidFill>
              </a:rPr>
              <a:t>Allow team members to be experts</a:t>
            </a:r>
          </a:p>
          <a:p>
            <a:r>
              <a:rPr lang="en-US" dirty="0" smtClean="0">
                <a:solidFill>
                  <a:schemeClr val="tx1"/>
                </a:solidFill>
              </a:rPr>
              <a:t>Invite team members to invest in the program/center/department</a:t>
            </a:r>
            <a:endParaRPr lang="en-US" dirty="0">
              <a:solidFill>
                <a:schemeClr val="tx1"/>
              </a:solidFill>
            </a:endParaRPr>
          </a:p>
          <a:p>
            <a:r>
              <a:rPr lang="en-US" dirty="0" smtClean="0">
                <a:solidFill>
                  <a:schemeClr val="tx1"/>
                </a:solidFill>
              </a:rPr>
              <a:t>Have team </a:t>
            </a:r>
            <a:r>
              <a:rPr lang="en-US" dirty="0">
                <a:solidFill>
                  <a:schemeClr val="tx1"/>
                </a:solidFill>
              </a:rPr>
              <a:t>b</a:t>
            </a:r>
            <a:r>
              <a:rPr lang="en-US" dirty="0" smtClean="0">
                <a:solidFill>
                  <a:schemeClr val="tx1"/>
                </a:solidFill>
              </a:rPr>
              <a:t>uilding activities that are</a:t>
            </a:r>
            <a:endParaRPr lang="en-US" dirty="0">
              <a:solidFill>
                <a:schemeClr val="tx1"/>
              </a:solidFill>
            </a:endParaRPr>
          </a:p>
          <a:p>
            <a:pPr lvl="1"/>
            <a:r>
              <a:rPr lang="en-US" dirty="0" smtClean="0">
                <a:solidFill>
                  <a:schemeClr val="tx1"/>
                </a:solidFill>
              </a:rPr>
              <a:t>Continuous</a:t>
            </a:r>
            <a:endParaRPr lang="en-US" dirty="0">
              <a:solidFill>
                <a:schemeClr val="tx1"/>
              </a:solidFill>
            </a:endParaRPr>
          </a:p>
          <a:p>
            <a:pPr lvl="1"/>
            <a:r>
              <a:rPr lang="en-US" dirty="0" smtClean="0">
                <a:solidFill>
                  <a:schemeClr val="tx1"/>
                </a:solidFill>
              </a:rPr>
              <a:t>Opportunities </a:t>
            </a:r>
            <a:r>
              <a:rPr lang="en-US" dirty="0">
                <a:solidFill>
                  <a:schemeClr val="tx1"/>
                </a:solidFill>
              </a:rPr>
              <a:t>to learn about one another</a:t>
            </a:r>
          </a:p>
          <a:p>
            <a:pPr lvl="1"/>
            <a:r>
              <a:rPr lang="en-US" dirty="0" smtClean="0">
                <a:solidFill>
                  <a:schemeClr val="tx1"/>
                </a:solidFill>
              </a:rPr>
              <a:t>Opportunities </a:t>
            </a:r>
            <a:r>
              <a:rPr lang="en-US" dirty="0">
                <a:solidFill>
                  <a:schemeClr val="tx1"/>
                </a:solidFill>
              </a:rPr>
              <a:t>for </a:t>
            </a:r>
            <a:r>
              <a:rPr lang="en-US" dirty="0" smtClean="0">
                <a:solidFill>
                  <a:schemeClr val="tx1"/>
                </a:solidFill>
              </a:rPr>
              <a:t>everyone’s “color” </a:t>
            </a:r>
            <a:r>
              <a:rPr lang="en-US" dirty="0">
                <a:solidFill>
                  <a:schemeClr val="tx1"/>
                </a:solidFill>
              </a:rPr>
              <a:t>to shine</a:t>
            </a:r>
          </a:p>
          <a:p>
            <a:pPr lvl="1"/>
            <a:r>
              <a:rPr lang="en-US" dirty="0" smtClean="0">
                <a:solidFill>
                  <a:schemeClr val="tx1"/>
                </a:solidFill>
              </a:rPr>
              <a:t>Helpful to identify the strengths </a:t>
            </a:r>
            <a:r>
              <a:rPr lang="en-US" dirty="0">
                <a:solidFill>
                  <a:schemeClr val="tx1"/>
                </a:solidFill>
              </a:rPr>
              <a:t>&amp; </a:t>
            </a:r>
            <a:r>
              <a:rPr lang="en-US" dirty="0" smtClean="0">
                <a:solidFill>
                  <a:schemeClr val="tx1"/>
                </a:solidFill>
              </a:rPr>
              <a:t>challenges of the team</a:t>
            </a:r>
            <a:endParaRPr lang="en-US" dirty="0">
              <a:solidFill>
                <a:schemeClr val="tx1"/>
              </a:solidFill>
            </a:endParaRPr>
          </a:p>
        </p:txBody>
      </p:sp>
    </p:spTree>
    <p:extLst>
      <p:ext uri="{BB962C8B-B14F-4D97-AF65-F5344CB8AC3E}">
        <p14:creationId xmlns:p14="http://schemas.microsoft.com/office/powerpoint/2010/main" val="247398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Connecting the Team Before Impacting the Students’ Dreams</a:t>
            </a:r>
            <a:endParaRPr lang="en-US" dirty="0"/>
          </a:p>
        </p:txBody>
      </p:sp>
      <p:sp>
        <p:nvSpPr>
          <p:cNvPr id="3" name="Content Placeholder 2"/>
          <p:cNvSpPr>
            <a:spLocks noGrp="1"/>
          </p:cNvSpPr>
          <p:nvPr>
            <p:ph idx="1"/>
          </p:nvPr>
        </p:nvSpPr>
        <p:spPr/>
        <p:txBody>
          <a:bodyPr/>
          <a:lstStyle/>
          <a:p>
            <a:pPr marL="0" indent="0" algn="ctr">
              <a:buNone/>
            </a:pPr>
            <a:r>
              <a:rPr lang="en-US" sz="2800" b="1" dirty="0" smtClean="0">
                <a:solidFill>
                  <a:schemeClr val="tx1"/>
                </a:solidFill>
              </a:rPr>
              <a:t>Questions?</a:t>
            </a:r>
          </a:p>
          <a:p>
            <a:pPr marL="0" indent="0" algn="ctr">
              <a:buNone/>
            </a:pPr>
            <a:r>
              <a:rPr lang="en-US" sz="2800" b="1" dirty="0" smtClean="0">
                <a:solidFill>
                  <a:schemeClr val="tx1"/>
                </a:solidFill>
              </a:rPr>
              <a:t>Comments?</a:t>
            </a:r>
          </a:p>
          <a:p>
            <a:pPr marL="0" indent="0" algn="ctr">
              <a:buNone/>
            </a:pPr>
            <a:endParaRPr lang="en-US" sz="2800" b="1" dirty="0">
              <a:solidFill>
                <a:schemeClr val="tx1"/>
              </a:solidFill>
            </a:endParaRPr>
          </a:p>
          <a:p>
            <a:pPr marL="0" indent="0" algn="ctr">
              <a:spcBef>
                <a:spcPts val="0"/>
              </a:spcBef>
              <a:buNone/>
            </a:pPr>
            <a:r>
              <a:rPr lang="en-US" b="1" dirty="0" smtClean="0">
                <a:solidFill>
                  <a:schemeClr val="tx1"/>
                </a:solidFill>
              </a:rPr>
              <a:t>Shae Roberts, </a:t>
            </a:r>
            <a:r>
              <a:rPr lang="en-US" sz="1600" b="1" dirty="0" smtClean="0">
                <a:solidFill>
                  <a:schemeClr val="tx1"/>
                </a:solidFill>
              </a:rPr>
              <a:t>M.S.</a:t>
            </a:r>
            <a:endParaRPr lang="en-US" b="1" dirty="0" smtClean="0">
              <a:solidFill>
                <a:schemeClr val="tx1"/>
              </a:solidFill>
            </a:endParaRPr>
          </a:p>
          <a:p>
            <a:pPr marL="0" indent="0" algn="ctr">
              <a:spcBef>
                <a:spcPts val="0"/>
              </a:spcBef>
              <a:buNone/>
            </a:pPr>
            <a:r>
              <a:rPr lang="en-US" dirty="0" smtClean="0">
                <a:solidFill>
                  <a:schemeClr val="tx1"/>
                </a:solidFill>
              </a:rPr>
              <a:t>Assistant Director, Advising First</a:t>
            </a:r>
          </a:p>
          <a:p>
            <a:pPr marL="0" indent="0" algn="ctr">
              <a:spcBef>
                <a:spcPts val="0"/>
              </a:spcBef>
              <a:buNone/>
            </a:pPr>
            <a:r>
              <a:rPr lang="en-US" dirty="0" smtClean="0">
                <a:solidFill>
                  <a:schemeClr val="tx1"/>
                </a:solidFill>
              </a:rPr>
              <a:t>Center for College Life coaching</a:t>
            </a:r>
          </a:p>
          <a:p>
            <a:pPr marL="0" indent="0" algn="ctr">
              <a:spcBef>
                <a:spcPts val="0"/>
              </a:spcBef>
              <a:buNone/>
            </a:pPr>
            <a:r>
              <a:rPr lang="en-US" dirty="0" smtClean="0">
                <a:solidFill>
                  <a:schemeClr val="tx1"/>
                </a:solidFill>
              </a:rPr>
              <a:t>lroberts@admin.fsu.edu </a:t>
            </a:r>
            <a:endParaRPr lang="en-US" sz="1600" dirty="0">
              <a:solidFill>
                <a:schemeClr val="tx1"/>
              </a:solidFill>
            </a:endParaRPr>
          </a:p>
        </p:txBody>
      </p:sp>
    </p:spTree>
    <p:extLst>
      <p:ext uri="{BB962C8B-B14F-4D97-AF65-F5344CB8AC3E}">
        <p14:creationId xmlns:p14="http://schemas.microsoft.com/office/powerpoint/2010/main" val="200958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Objectives</a:t>
            </a:r>
          </a:p>
        </p:txBody>
      </p:sp>
      <p:sp>
        <p:nvSpPr>
          <p:cNvPr id="3" name="Content Placeholder 2"/>
          <p:cNvSpPr>
            <a:spLocks noGrp="1"/>
          </p:cNvSpPr>
          <p:nvPr>
            <p:ph idx="1"/>
          </p:nvPr>
        </p:nvSpPr>
        <p:spPr/>
        <p:txBody>
          <a:bodyPr>
            <a:normAutofit/>
          </a:bodyPr>
          <a:lstStyle/>
          <a:p>
            <a:r>
              <a:rPr lang="en-US" sz="2400" dirty="0" smtClean="0">
                <a:solidFill>
                  <a:schemeClr val="tx1"/>
                </a:solidFill>
              </a:rPr>
              <a:t>Identify ways to create a </a:t>
            </a:r>
            <a:r>
              <a:rPr lang="en-US" sz="2400" dirty="0">
                <a:solidFill>
                  <a:schemeClr val="tx1"/>
                </a:solidFill>
              </a:rPr>
              <a:t>c</a:t>
            </a:r>
            <a:r>
              <a:rPr lang="en-US" sz="2400" dirty="0" smtClean="0">
                <a:solidFill>
                  <a:schemeClr val="tx1"/>
                </a:solidFill>
              </a:rPr>
              <a:t>ollaborative environment</a:t>
            </a:r>
          </a:p>
          <a:p>
            <a:r>
              <a:rPr lang="en-US" sz="2400" dirty="0" smtClean="0">
                <a:solidFill>
                  <a:schemeClr val="tx1"/>
                </a:solidFill>
              </a:rPr>
              <a:t>Discuss ways to identify your team’s </a:t>
            </a:r>
            <a:r>
              <a:rPr lang="en-US" sz="2400" dirty="0">
                <a:solidFill>
                  <a:schemeClr val="tx1"/>
                </a:solidFill>
              </a:rPr>
              <a:t>s</a:t>
            </a:r>
            <a:r>
              <a:rPr lang="en-US" sz="2400" dirty="0" smtClean="0">
                <a:solidFill>
                  <a:schemeClr val="tx1"/>
                </a:solidFill>
              </a:rPr>
              <a:t>kills </a:t>
            </a:r>
            <a:r>
              <a:rPr lang="en-US" sz="2400" dirty="0">
                <a:solidFill>
                  <a:schemeClr val="tx1"/>
                </a:solidFill>
              </a:rPr>
              <a:t>and </a:t>
            </a:r>
            <a:r>
              <a:rPr lang="en-US" sz="2400" dirty="0" smtClean="0">
                <a:solidFill>
                  <a:schemeClr val="tx1"/>
                </a:solidFill>
              </a:rPr>
              <a:t>needs</a:t>
            </a:r>
            <a:endParaRPr lang="en-US" sz="2400" dirty="0">
              <a:solidFill>
                <a:schemeClr val="tx1"/>
              </a:solidFill>
            </a:endParaRPr>
          </a:p>
          <a:p>
            <a:r>
              <a:rPr lang="en-US" sz="2400" dirty="0" smtClean="0">
                <a:solidFill>
                  <a:schemeClr val="tx1"/>
                </a:solidFill>
              </a:rPr>
              <a:t>Predict potential team conflicts and ways to address them</a:t>
            </a:r>
          </a:p>
          <a:p>
            <a:r>
              <a:rPr lang="en-US" sz="2400" dirty="0" smtClean="0">
                <a:solidFill>
                  <a:schemeClr val="tx1"/>
                </a:solidFill>
              </a:rPr>
              <a:t>Identify the ways team builders can foster a collaborative environment</a:t>
            </a:r>
            <a:endParaRPr lang="en-US" sz="2400" dirty="0">
              <a:solidFill>
                <a:schemeClr val="tx1"/>
              </a:solidFill>
            </a:endParaRPr>
          </a:p>
        </p:txBody>
      </p:sp>
    </p:spTree>
    <p:extLst>
      <p:ext uri="{BB962C8B-B14F-4D97-AF65-F5344CB8AC3E}">
        <p14:creationId xmlns:p14="http://schemas.microsoft.com/office/powerpoint/2010/main" val="534825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Shared Vision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b="1" dirty="0" smtClean="0">
                <a:solidFill>
                  <a:schemeClr val="tx1"/>
                </a:solidFill>
              </a:rPr>
              <a:t>What’s the purpose of having a shared </a:t>
            </a:r>
            <a:r>
              <a:rPr lang="en-US" sz="2400" b="1" dirty="0">
                <a:solidFill>
                  <a:schemeClr val="tx1"/>
                </a:solidFill>
              </a:rPr>
              <a:t>vision?</a:t>
            </a:r>
          </a:p>
          <a:p>
            <a:r>
              <a:rPr lang="en-US" sz="2400" dirty="0">
                <a:solidFill>
                  <a:schemeClr val="tx1"/>
                </a:solidFill>
              </a:rPr>
              <a:t>Helps people understand why they’ve been assembled</a:t>
            </a:r>
          </a:p>
          <a:p>
            <a:r>
              <a:rPr lang="en-US" sz="2400" dirty="0">
                <a:solidFill>
                  <a:schemeClr val="tx1"/>
                </a:solidFill>
              </a:rPr>
              <a:t>Sets a standard of expectations by which everyone can be held to</a:t>
            </a:r>
          </a:p>
          <a:p>
            <a:r>
              <a:rPr lang="en-US" sz="2400" dirty="0">
                <a:solidFill>
                  <a:schemeClr val="tx1"/>
                </a:solidFill>
              </a:rPr>
              <a:t>Give the </a:t>
            </a:r>
            <a:r>
              <a:rPr lang="en-US" sz="2400" dirty="0" smtClean="0">
                <a:solidFill>
                  <a:schemeClr val="tx1"/>
                </a:solidFill>
              </a:rPr>
              <a:t>team </a:t>
            </a:r>
            <a:r>
              <a:rPr lang="en-US" sz="2400" dirty="0">
                <a:solidFill>
                  <a:schemeClr val="tx1"/>
                </a:solidFill>
              </a:rPr>
              <a:t>members a set task to move the vision forward</a:t>
            </a:r>
          </a:p>
          <a:p>
            <a:endParaRPr lang="en-US" sz="2400" dirty="0">
              <a:solidFill>
                <a:schemeClr val="tx1"/>
              </a:solidFill>
            </a:endParaRPr>
          </a:p>
          <a:p>
            <a:pPr marL="0" indent="0" algn="ctr">
              <a:buNone/>
            </a:pPr>
            <a:r>
              <a:rPr lang="en-US" sz="2400" i="1" dirty="0">
                <a:solidFill>
                  <a:schemeClr val="tx1"/>
                </a:solidFill>
              </a:rPr>
              <a:t>What is </a:t>
            </a:r>
            <a:r>
              <a:rPr lang="en-US" sz="2400" i="1" dirty="0" smtClean="0">
                <a:solidFill>
                  <a:schemeClr val="tx1"/>
                </a:solidFill>
              </a:rPr>
              <a:t>the vision of </a:t>
            </a:r>
            <a:r>
              <a:rPr lang="en-US" sz="2400" i="1" dirty="0">
                <a:solidFill>
                  <a:schemeClr val="tx1"/>
                </a:solidFill>
              </a:rPr>
              <a:t>your </a:t>
            </a:r>
            <a:r>
              <a:rPr lang="en-US" sz="2400" i="1" dirty="0" smtClean="0">
                <a:solidFill>
                  <a:schemeClr val="tx1"/>
                </a:solidFill>
              </a:rPr>
              <a:t>center/department?</a:t>
            </a:r>
            <a:endParaRPr lang="en-US" sz="2400" i="1" dirty="0">
              <a:solidFill>
                <a:schemeClr val="tx1"/>
              </a:solidFill>
            </a:endParaRPr>
          </a:p>
        </p:txBody>
      </p:sp>
    </p:spTree>
    <p:extLst>
      <p:ext uri="{BB962C8B-B14F-4D97-AF65-F5344CB8AC3E}">
        <p14:creationId xmlns:p14="http://schemas.microsoft.com/office/powerpoint/2010/main" val="1203048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Who’s on Your Team?</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a:solidFill>
                  <a:schemeClr val="tx1"/>
                </a:solidFill>
              </a:rPr>
              <a:t>Using Assessments to Identify your Team</a:t>
            </a:r>
          </a:p>
          <a:p>
            <a:r>
              <a:rPr lang="en-US" sz="2800" dirty="0">
                <a:solidFill>
                  <a:schemeClr val="tx1"/>
                </a:solidFill>
              </a:rPr>
              <a:t>Myers Briggs ®</a:t>
            </a:r>
          </a:p>
          <a:p>
            <a:r>
              <a:rPr lang="en-US" sz="2800" dirty="0" smtClean="0">
                <a:solidFill>
                  <a:schemeClr val="tx1"/>
                </a:solidFill>
              </a:rPr>
              <a:t>True </a:t>
            </a:r>
            <a:r>
              <a:rPr lang="en-US" sz="2800" dirty="0">
                <a:solidFill>
                  <a:schemeClr val="tx1"/>
                </a:solidFill>
              </a:rPr>
              <a:t>Colors </a:t>
            </a:r>
            <a:r>
              <a:rPr lang="en-US" sz="2800" dirty="0" smtClean="0">
                <a:solidFill>
                  <a:schemeClr val="tx1"/>
                </a:solidFill>
              </a:rPr>
              <a:t>® </a:t>
            </a:r>
            <a:endParaRPr lang="en-US" sz="2800" dirty="0">
              <a:solidFill>
                <a:schemeClr val="tx1"/>
              </a:solidFill>
            </a:endParaRPr>
          </a:p>
          <a:p>
            <a:r>
              <a:rPr lang="en-US" sz="2800" dirty="0" err="1" smtClean="0">
                <a:solidFill>
                  <a:schemeClr val="tx1"/>
                </a:solidFill>
              </a:rPr>
              <a:t>CliftonStrengths</a:t>
            </a:r>
            <a:r>
              <a:rPr lang="en-US"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52139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Who’s on Your Team?</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b="1" dirty="0" smtClean="0">
                <a:solidFill>
                  <a:schemeClr val="tx1"/>
                </a:solidFill>
              </a:rPr>
              <a:t>Take the True Colors® Assessment</a:t>
            </a:r>
          </a:p>
          <a:p>
            <a:pPr marL="0" indent="0" algn="ctr">
              <a:buNone/>
            </a:pPr>
            <a:endParaRPr lang="en-US" sz="3600" b="1" dirty="0">
              <a:solidFill>
                <a:schemeClr val="tx1"/>
              </a:solidFill>
            </a:endParaRPr>
          </a:p>
          <a:p>
            <a:pPr marL="0" indent="0" algn="ctr">
              <a:buNone/>
            </a:pPr>
            <a:r>
              <a:rPr lang="en-US" sz="3600" dirty="0" smtClean="0">
                <a:solidFill>
                  <a:schemeClr val="tx1"/>
                </a:solidFill>
              </a:rPr>
              <a:t>Answer based on who you are.</a:t>
            </a:r>
            <a:endParaRPr lang="en-US" sz="3600" dirty="0">
              <a:solidFill>
                <a:schemeClr val="tx1"/>
              </a:solidFill>
            </a:endParaRPr>
          </a:p>
        </p:txBody>
      </p:sp>
    </p:spTree>
    <p:extLst>
      <p:ext uri="{BB962C8B-B14F-4D97-AF65-F5344CB8AC3E}">
        <p14:creationId xmlns:p14="http://schemas.microsoft.com/office/powerpoint/2010/main" val="2473479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Who’s on Your Team?</a:t>
            </a:r>
            <a:r>
              <a:rPr lang="en-US" dirty="0" smtClean="0"/>
              <a:t/>
            </a:r>
            <a:br>
              <a:rPr lang="en-US" dirty="0" smtClean="0"/>
            </a:br>
            <a:r>
              <a:rPr lang="en-US" dirty="0"/>
              <a:t/>
            </a:r>
            <a:br>
              <a:rPr lang="en-US" dirty="0"/>
            </a:br>
            <a:r>
              <a:rPr lang="en-US" dirty="0"/>
              <a:t>Gold</a:t>
            </a:r>
          </a:p>
        </p:txBody>
      </p:sp>
      <p:sp>
        <p:nvSpPr>
          <p:cNvPr id="3" name="Content Placeholder 2"/>
          <p:cNvSpPr>
            <a:spLocks noGrp="1"/>
          </p:cNvSpPr>
          <p:nvPr>
            <p:ph idx="1"/>
          </p:nvPr>
        </p:nvSpPr>
        <p:spPr/>
        <p:txBody>
          <a:bodyPr>
            <a:normAutofit/>
          </a:bodyPr>
          <a:lstStyle/>
          <a:p>
            <a:pPr marL="0" indent="0" algn="ctr">
              <a:buNone/>
            </a:pPr>
            <a:r>
              <a:rPr lang="en-US" sz="2800" b="1" dirty="0">
                <a:solidFill>
                  <a:schemeClr val="tx1"/>
                </a:solidFill>
              </a:rPr>
              <a:t>Characteristics</a:t>
            </a:r>
          </a:p>
          <a:p>
            <a:pPr marL="0" indent="0" algn="ctr">
              <a:buNone/>
            </a:pPr>
            <a:r>
              <a:rPr lang="en-US" sz="2800" dirty="0">
                <a:solidFill>
                  <a:schemeClr val="tx1"/>
                </a:solidFill>
              </a:rPr>
              <a:t>Purposeful, plans ahead</a:t>
            </a:r>
          </a:p>
          <a:p>
            <a:pPr marL="0" indent="0" algn="ctr">
              <a:buNone/>
            </a:pPr>
            <a:r>
              <a:rPr lang="en-US" sz="2800" dirty="0">
                <a:solidFill>
                  <a:schemeClr val="tx1"/>
                </a:solidFill>
              </a:rPr>
              <a:t>Organized, respects hierarchy</a:t>
            </a:r>
          </a:p>
          <a:p>
            <a:pPr marL="0" indent="0" algn="ctr">
              <a:buNone/>
            </a:pPr>
            <a:r>
              <a:rPr lang="en-US" sz="2800" dirty="0">
                <a:solidFill>
                  <a:schemeClr val="tx1"/>
                </a:solidFill>
              </a:rPr>
              <a:t>Respectful, sticks to appropriate actions</a:t>
            </a:r>
          </a:p>
          <a:p>
            <a:pPr marL="0" indent="0" algn="ctr">
              <a:buNone/>
            </a:pPr>
            <a:r>
              <a:rPr lang="en-US" sz="2800" dirty="0">
                <a:solidFill>
                  <a:schemeClr val="tx1"/>
                </a:solidFill>
              </a:rPr>
              <a:t>Supportive of policies and procedures</a:t>
            </a:r>
          </a:p>
          <a:p>
            <a:pPr marL="0" indent="0" algn="ctr">
              <a:buNone/>
            </a:pPr>
            <a:r>
              <a:rPr lang="en-US" sz="2800" dirty="0">
                <a:solidFill>
                  <a:schemeClr val="tx1"/>
                </a:solidFill>
              </a:rPr>
              <a:t>Detail orientated, likes chronological order</a:t>
            </a:r>
          </a:p>
          <a:p>
            <a:pPr marL="0" indent="0" algn="ctr">
              <a:buNone/>
            </a:pPr>
            <a:r>
              <a:rPr lang="en-US" sz="2800" dirty="0">
                <a:solidFill>
                  <a:schemeClr val="tx1"/>
                </a:solidFill>
              </a:rPr>
              <a:t>Loyal, tends to be devoted</a:t>
            </a:r>
          </a:p>
          <a:p>
            <a:pPr marL="0" indent="0" algn="ctr">
              <a:buNone/>
            </a:pPr>
            <a:r>
              <a:rPr lang="en-US" sz="2800" dirty="0">
                <a:solidFill>
                  <a:schemeClr val="tx1"/>
                </a:solidFill>
              </a:rPr>
              <a:t>Dependable, is reliable</a:t>
            </a:r>
          </a:p>
          <a:p>
            <a:pPr marL="0" indent="0" algn="ctr">
              <a:buNone/>
            </a:pPr>
            <a:r>
              <a:rPr lang="en-US" sz="2800" dirty="0">
                <a:solidFill>
                  <a:schemeClr val="tx1"/>
                </a:solidFill>
              </a:rPr>
              <a:t>Implement, execute and follow through</a:t>
            </a:r>
          </a:p>
        </p:txBody>
      </p:sp>
      <p:sp>
        <p:nvSpPr>
          <p:cNvPr id="4" name="TextBox 3"/>
          <p:cNvSpPr txBox="1"/>
          <p:nvPr/>
        </p:nvSpPr>
        <p:spPr>
          <a:xfrm>
            <a:off x="252919" y="6391082"/>
            <a:ext cx="10522423" cy="369332"/>
          </a:xfrm>
          <a:prstGeom prst="rect">
            <a:avLst/>
          </a:prstGeom>
          <a:noFill/>
        </p:spPr>
        <p:txBody>
          <a:bodyPr wrap="square" rtlCol="0">
            <a:spAutoFit/>
          </a:bodyPr>
          <a:lstStyle/>
          <a:p>
            <a:r>
              <a:rPr lang="en-US" dirty="0"/>
              <a:t>True Colors International Online Assessment. (</a:t>
            </a:r>
            <a:r>
              <a:rPr lang="en-US" dirty="0" err="1"/>
              <a:t>n.d.</a:t>
            </a:r>
            <a:r>
              <a:rPr lang="en-US" dirty="0"/>
              <a:t>). </a:t>
            </a:r>
            <a:r>
              <a:rPr lang="en-US" dirty="0" smtClean="0"/>
              <a:t>Retrieved May 25, 2018, </a:t>
            </a:r>
            <a:r>
              <a:rPr lang="en-US" dirty="0"/>
              <a:t>from https://truecolorsintl.com/ </a:t>
            </a:r>
          </a:p>
        </p:txBody>
      </p:sp>
    </p:spTree>
    <p:extLst>
      <p:ext uri="{BB962C8B-B14F-4D97-AF65-F5344CB8AC3E}">
        <p14:creationId xmlns:p14="http://schemas.microsoft.com/office/powerpoint/2010/main" val="185337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Who’s on Your Team?</a:t>
            </a:r>
            <a:br>
              <a:rPr lang="en-US" dirty="0"/>
            </a:br>
            <a:r>
              <a:rPr lang="en-US" dirty="0" smtClean="0"/>
              <a:t/>
            </a:r>
            <a:br>
              <a:rPr lang="en-US" dirty="0" smtClean="0"/>
            </a:br>
            <a:r>
              <a:rPr lang="en-US" dirty="0" smtClean="0"/>
              <a:t>Green</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a:solidFill>
                  <a:schemeClr val="tx1"/>
                </a:solidFill>
              </a:rPr>
              <a:t>Characteristics</a:t>
            </a:r>
          </a:p>
          <a:p>
            <a:pPr marL="0" indent="0" algn="ctr">
              <a:buNone/>
            </a:pPr>
            <a:r>
              <a:rPr lang="en-US" sz="2800" dirty="0">
                <a:solidFill>
                  <a:schemeClr val="tx1"/>
                </a:solidFill>
              </a:rPr>
              <a:t>Visionary, sees the big picture</a:t>
            </a:r>
          </a:p>
          <a:p>
            <a:pPr marL="0" indent="0" algn="ctr">
              <a:buNone/>
            </a:pPr>
            <a:r>
              <a:rPr lang="en-US" sz="2800" dirty="0">
                <a:solidFill>
                  <a:schemeClr val="tx1"/>
                </a:solidFill>
              </a:rPr>
              <a:t>Inquisitive, explores all options before making a decision</a:t>
            </a:r>
          </a:p>
          <a:p>
            <a:pPr marL="0" indent="0" algn="ctr">
              <a:buNone/>
            </a:pPr>
            <a:r>
              <a:rPr lang="en-US" sz="2800" dirty="0">
                <a:solidFill>
                  <a:schemeClr val="tx1"/>
                </a:solidFill>
              </a:rPr>
              <a:t>Serious, thinks analytically</a:t>
            </a:r>
          </a:p>
          <a:p>
            <a:pPr marL="0" indent="0" algn="ctr">
              <a:buNone/>
            </a:pPr>
            <a:r>
              <a:rPr lang="en-US" sz="2800" dirty="0">
                <a:solidFill>
                  <a:schemeClr val="tx1"/>
                </a:solidFill>
              </a:rPr>
              <a:t>Theoretical, conceptualizes more than detailed</a:t>
            </a:r>
          </a:p>
          <a:p>
            <a:pPr marL="0" indent="0" algn="ctr">
              <a:buNone/>
            </a:pPr>
            <a:r>
              <a:rPr lang="en-US" sz="2800" dirty="0">
                <a:solidFill>
                  <a:schemeClr val="tx1"/>
                </a:solidFill>
              </a:rPr>
              <a:t>Calm, appears cool and collected</a:t>
            </a:r>
          </a:p>
          <a:p>
            <a:pPr marL="0" indent="0" algn="ctr">
              <a:buNone/>
            </a:pPr>
            <a:r>
              <a:rPr lang="en-US" sz="2800" dirty="0">
                <a:solidFill>
                  <a:schemeClr val="tx1"/>
                </a:solidFill>
              </a:rPr>
              <a:t>Intellectual, enjoys new information</a:t>
            </a:r>
          </a:p>
          <a:p>
            <a:pPr marL="0" indent="0" algn="ctr">
              <a:buNone/>
            </a:pPr>
            <a:r>
              <a:rPr lang="en-US" sz="2800" dirty="0">
                <a:solidFill>
                  <a:schemeClr val="tx1"/>
                </a:solidFill>
              </a:rPr>
              <a:t>Needs </a:t>
            </a:r>
            <a:r>
              <a:rPr lang="en-US" sz="2800" dirty="0" smtClean="0">
                <a:solidFill>
                  <a:schemeClr val="tx1"/>
                </a:solidFill>
              </a:rPr>
              <a:t>independence, </a:t>
            </a:r>
            <a:r>
              <a:rPr lang="en-US" sz="2800" dirty="0">
                <a:solidFill>
                  <a:schemeClr val="tx1"/>
                </a:solidFill>
              </a:rPr>
              <a:t>appreciates private time</a:t>
            </a:r>
          </a:p>
        </p:txBody>
      </p:sp>
      <p:sp>
        <p:nvSpPr>
          <p:cNvPr id="5" name="TextBox 4"/>
          <p:cNvSpPr txBox="1"/>
          <p:nvPr/>
        </p:nvSpPr>
        <p:spPr>
          <a:xfrm>
            <a:off x="252919" y="6391082"/>
            <a:ext cx="10522423" cy="369332"/>
          </a:xfrm>
          <a:prstGeom prst="rect">
            <a:avLst/>
          </a:prstGeom>
          <a:noFill/>
        </p:spPr>
        <p:txBody>
          <a:bodyPr wrap="square" rtlCol="0">
            <a:spAutoFit/>
          </a:bodyPr>
          <a:lstStyle/>
          <a:p>
            <a:r>
              <a:rPr lang="en-US" dirty="0"/>
              <a:t>True Colors International Online Assessment. (</a:t>
            </a:r>
            <a:r>
              <a:rPr lang="en-US" dirty="0" err="1"/>
              <a:t>n.d.</a:t>
            </a:r>
            <a:r>
              <a:rPr lang="en-US" dirty="0"/>
              <a:t>). </a:t>
            </a:r>
            <a:r>
              <a:rPr lang="en-US" dirty="0" smtClean="0"/>
              <a:t>Retrieved May 25, 2018, </a:t>
            </a:r>
            <a:r>
              <a:rPr lang="en-US" dirty="0"/>
              <a:t>from https://truecolorsintl.com/ </a:t>
            </a:r>
          </a:p>
        </p:txBody>
      </p:sp>
    </p:spTree>
    <p:extLst>
      <p:ext uri="{BB962C8B-B14F-4D97-AF65-F5344CB8AC3E}">
        <p14:creationId xmlns:p14="http://schemas.microsoft.com/office/powerpoint/2010/main" val="1903641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is on Your Team?</a:t>
            </a:r>
            <a:br>
              <a:rPr lang="en-US" dirty="0"/>
            </a:br>
            <a:r>
              <a:rPr lang="en-US" dirty="0" smtClean="0"/>
              <a:t/>
            </a:r>
            <a:br>
              <a:rPr lang="en-US" dirty="0" smtClean="0"/>
            </a:br>
            <a:r>
              <a:rPr lang="en-US" dirty="0" smtClean="0"/>
              <a:t>Blue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a:solidFill>
                  <a:schemeClr val="tx1"/>
                </a:solidFill>
              </a:rPr>
              <a:t>Characteristics</a:t>
            </a:r>
          </a:p>
          <a:p>
            <a:pPr marL="0" indent="0" algn="ctr">
              <a:buNone/>
            </a:pPr>
            <a:r>
              <a:rPr lang="en-US" sz="2800" dirty="0">
                <a:solidFill>
                  <a:schemeClr val="tx1"/>
                </a:solidFill>
              </a:rPr>
              <a:t>Friendly, helpful, empathetic</a:t>
            </a:r>
          </a:p>
          <a:p>
            <a:pPr marL="0" indent="0" algn="ctr">
              <a:buNone/>
            </a:pPr>
            <a:r>
              <a:rPr lang="en-US" sz="2800" dirty="0">
                <a:solidFill>
                  <a:schemeClr val="tx1"/>
                </a:solidFill>
              </a:rPr>
              <a:t>Optimistic, believes in all goods</a:t>
            </a:r>
          </a:p>
          <a:p>
            <a:pPr marL="0" indent="0" algn="ctr">
              <a:buNone/>
            </a:pPr>
            <a:r>
              <a:rPr lang="en-US" sz="2800" dirty="0">
                <a:solidFill>
                  <a:schemeClr val="tx1"/>
                </a:solidFill>
              </a:rPr>
              <a:t>People oriented, wants continual harmony</a:t>
            </a:r>
          </a:p>
          <a:p>
            <a:pPr marL="0" indent="0" algn="ctr">
              <a:buNone/>
            </a:pPr>
            <a:r>
              <a:rPr lang="en-US" sz="2800" dirty="0">
                <a:solidFill>
                  <a:schemeClr val="tx1"/>
                </a:solidFill>
              </a:rPr>
              <a:t>Animated, tends to be imaginative</a:t>
            </a:r>
          </a:p>
          <a:p>
            <a:pPr marL="0" indent="0" algn="ctr">
              <a:buNone/>
            </a:pPr>
            <a:r>
              <a:rPr lang="en-US" sz="2800" dirty="0">
                <a:solidFill>
                  <a:schemeClr val="tx1"/>
                </a:solidFill>
              </a:rPr>
              <a:t>Growth oriented, likes motivational environments</a:t>
            </a:r>
          </a:p>
          <a:p>
            <a:pPr marL="0" indent="0" algn="ctr">
              <a:buNone/>
            </a:pPr>
            <a:r>
              <a:rPr lang="en-US" sz="2800" dirty="0">
                <a:solidFill>
                  <a:schemeClr val="tx1"/>
                </a:solidFill>
              </a:rPr>
              <a:t>Inspirational, relates well with others</a:t>
            </a:r>
          </a:p>
          <a:p>
            <a:pPr marL="0" indent="0" algn="ctr">
              <a:buNone/>
            </a:pPr>
            <a:r>
              <a:rPr lang="en-US" sz="2800" dirty="0">
                <a:solidFill>
                  <a:schemeClr val="tx1"/>
                </a:solidFill>
              </a:rPr>
              <a:t>Engaging and motivating</a:t>
            </a:r>
          </a:p>
        </p:txBody>
      </p:sp>
      <p:sp>
        <p:nvSpPr>
          <p:cNvPr id="5" name="TextBox 4"/>
          <p:cNvSpPr txBox="1"/>
          <p:nvPr/>
        </p:nvSpPr>
        <p:spPr>
          <a:xfrm>
            <a:off x="252919" y="6391082"/>
            <a:ext cx="10522423" cy="369332"/>
          </a:xfrm>
          <a:prstGeom prst="rect">
            <a:avLst/>
          </a:prstGeom>
          <a:noFill/>
        </p:spPr>
        <p:txBody>
          <a:bodyPr wrap="square" rtlCol="0">
            <a:spAutoFit/>
          </a:bodyPr>
          <a:lstStyle/>
          <a:p>
            <a:r>
              <a:rPr lang="en-US" dirty="0"/>
              <a:t>True Colors International Online Assessment. (</a:t>
            </a:r>
            <a:r>
              <a:rPr lang="en-US" dirty="0" err="1"/>
              <a:t>n.d.</a:t>
            </a:r>
            <a:r>
              <a:rPr lang="en-US" dirty="0"/>
              <a:t>). </a:t>
            </a:r>
            <a:r>
              <a:rPr lang="en-US" dirty="0" smtClean="0"/>
              <a:t>Retrieved May 25, 2018, </a:t>
            </a:r>
            <a:r>
              <a:rPr lang="en-US" dirty="0"/>
              <a:t>from https://truecolorsintl.com/ </a:t>
            </a:r>
          </a:p>
        </p:txBody>
      </p:sp>
    </p:spTree>
    <p:extLst>
      <p:ext uri="{BB962C8B-B14F-4D97-AF65-F5344CB8AC3E}">
        <p14:creationId xmlns:p14="http://schemas.microsoft.com/office/powerpoint/2010/main" val="372716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Who’s on Your Team</a:t>
            </a:r>
            <a:r>
              <a:rPr lang="en-US" dirty="0" smtClean="0"/>
              <a:t>?</a:t>
            </a:r>
            <a:br>
              <a:rPr lang="en-US" dirty="0" smtClean="0"/>
            </a:br>
            <a:r>
              <a:rPr lang="en-US" dirty="0"/>
              <a:t/>
            </a:r>
            <a:br>
              <a:rPr lang="en-US" dirty="0"/>
            </a:br>
            <a:r>
              <a:rPr lang="en-US" dirty="0"/>
              <a:t>Orange</a:t>
            </a:r>
          </a:p>
        </p:txBody>
      </p:sp>
      <p:sp>
        <p:nvSpPr>
          <p:cNvPr id="3" name="Content Placeholder 2"/>
          <p:cNvSpPr>
            <a:spLocks noGrp="1"/>
          </p:cNvSpPr>
          <p:nvPr>
            <p:ph idx="1"/>
          </p:nvPr>
        </p:nvSpPr>
        <p:spPr/>
        <p:txBody>
          <a:bodyPr>
            <a:normAutofit/>
          </a:bodyPr>
          <a:lstStyle/>
          <a:p>
            <a:pPr marL="0" indent="0" algn="ctr">
              <a:buNone/>
            </a:pPr>
            <a:r>
              <a:rPr lang="en-US" sz="2800" b="1" dirty="0">
                <a:solidFill>
                  <a:schemeClr val="tx1"/>
                </a:solidFill>
              </a:rPr>
              <a:t>Characteristics</a:t>
            </a:r>
          </a:p>
          <a:p>
            <a:pPr marL="0" indent="0" algn="ctr">
              <a:buNone/>
            </a:pPr>
            <a:r>
              <a:rPr lang="en-US" sz="2800" dirty="0">
                <a:solidFill>
                  <a:schemeClr val="tx1"/>
                </a:solidFill>
              </a:rPr>
              <a:t>Confident, Seeks visibility</a:t>
            </a:r>
          </a:p>
          <a:p>
            <a:pPr marL="0" indent="0" algn="ctr">
              <a:buNone/>
            </a:pPr>
            <a:r>
              <a:rPr lang="en-US" sz="2800" dirty="0">
                <a:solidFill>
                  <a:schemeClr val="tx1"/>
                </a:solidFill>
              </a:rPr>
              <a:t>Competitive, likes taking risks</a:t>
            </a:r>
          </a:p>
          <a:p>
            <a:pPr marL="0" indent="0" algn="ctr">
              <a:buNone/>
            </a:pPr>
            <a:r>
              <a:rPr lang="en-US" sz="2800" dirty="0">
                <a:solidFill>
                  <a:schemeClr val="tx1"/>
                </a:solidFill>
              </a:rPr>
              <a:t>Initiator, needs to be mobile</a:t>
            </a:r>
          </a:p>
          <a:p>
            <a:pPr marL="0" indent="0" algn="ctr">
              <a:buNone/>
            </a:pPr>
            <a:r>
              <a:rPr lang="en-US" sz="2800" dirty="0">
                <a:solidFill>
                  <a:schemeClr val="tx1"/>
                </a:solidFill>
              </a:rPr>
              <a:t>Casual, playful</a:t>
            </a:r>
          </a:p>
          <a:p>
            <a:pPr marL="0" indent="0" algn="ctr">
              <a:buNone/>
            </a:pPr>
            <a:r>
              <a:rPr lang="en-US" sz="2800" dirty="0">
                <a:solidFill>
                  <a:schemeClr val="tx1"/>
                </a:solidFill>
              </a:rPr>
              <a:t>Spontaneous, now oriented</a:t>
            </a:r>
          </a:p>
          <a:p>
            <a:pPr marL="0" indent="0" algn="ctr">
              <a:buNone/>
            </a:pPr>
            <a:r>
              <a:rPr lang="en-US" sz="2800" dirty="0">
                <a:solidFill>
                  <a:schemeClr val="tx1"/>
                </a:solidFill>
              </a:rPr>
              <a:t>Fast pace, changes subject frequently</a:t>
            </a:r>
          </a:p>
          <a:p>
            <a:pPr marL="0" indent="0" algn="ctr">
              <a:buNone/>
            </a:pPr>
            <a:r>
              <a:rPr lang="en-US" sz="2800" dirty="0">
                <a:solidFill>
                  <a:schemeClr val="tx1"/>
                </a:solidFill>
              </a:rPr>
              <a:t>Straightforward, quick-witted</a:t>
            </a:r>
          </a:p>
          <a:p>
            <a:pPr marL="0" indent="0" algn="ctr">
              <a:buNone/>
            </a:pPr>
            <a:r>
              <a:rPr lang="en-US" sz="2800" dirty="0">
                <a:solidFill>
                  <a:schemeClr val="tx1"/>
                </a:solidFill>
              </a:rPr>
              <a:t>Questions the status quo, likes tangible rewards</a:t>
            </a:r>
          </a:p>
        </p:txBody>
      </p:sp>
      <p:sp>
        <p:nvSpPr>
          <p:cNvPr id="5" name="TextBox 4"/>
          <p:cNvSpPr txBox="1"/>
          <p:nvPr/>
        </p:nvSpPr>
        <p:spPr>
          <a:xfrm>
            <a:off x="252919" y="6391082"/>
            <a:ext cx="10522423" cy="369332"/>
          </a:xfrm>
          <a:prstGeom prst="rect">
            <a:avLst/>
          </a:prstGeom>
          <a:noFill/>
        </p:spPr>
        <p:txBody>
          <a:bodyPr wrap="square" rtlCol="0">
            <a:spAutoFit/>
          </a:bodyPr>
          <a:lstStyle/>
          <a:p>
            <a:r>
              <a:rPr lang="en-US" dirty="0"/>
              <a:t>True Colors International Online Assessment. (</a:t>
            </a:r>
            <a:r>
              <a:rPr lang="en-US" dirty="0" err="1"/>
              <a:t>n.d.</a:t>
            </a:r>
            <a:r>
              <a:rPr lang="en-US" dirty="0"/>
              <a:t>). </a:t>
            </a:r>
            <a:r>
              <a:rPr lang="en-US" dirty="0" smtClean="0"/>
              <a:t>Retrieved May 25, 2018, </a:t>
            </a:r>
            <a:r>
              <a:rPr lang="en-US" dirty="0"/>
              <a:t>from https://truecolorsintl.com/ </a:t>
            </a:r>
          </a:p>
        </p:txBody>
      </p:sp>
    </p:spTree>
    <p:extLst>
      <p:ext uri="{BB962C8B-B14F-4D97-AF65-F5344CB8AC3E}">
        <p14:creationId xmlns:p14="http://schemas.microsoft.com/office/powerpoint/2010/main" val="1178526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25">
      <a:dk1>
        <a:srgbClr val="000000"/>
      </a:dk1>
      <a:lt1>
        <a:srgbClr val="CEB888"/>
      </a:lt1>
      <a:dk2>
        <a:srgbClr val="000000"/>
      </a:dk2>
      <a:lt2>
        <a:srgbClr val="CEB888"/>
      </a:lt2>
      <a:accent1>
        <a:srgbClr val="782F40"/>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5162</TotalTime>
  <Words>1206</Words>
  <Application>Microsoft Office PowerPoint</Application>
  <PresentationFormat>Widescreen</PresentationFormat>
  <Paragraphs>172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Wingdings 2</vt:lpstr>
      <vt:lpstr>Frame</vt:lpstr>
      <vt:lpstr>Connecting the Team Before Impacting the Students’ Dreams: Using Personality Assessments to Create Team Cohesion </vt:lpstr>
      <vt:lpstr>Learning Objectives</vt:lpstr>
      <vt:lpstr>Shared Vision</vt:lpstr>
      <vt:lpstr>Who’s on Your Team?</vt:lpstr>
      <vt:lpstr>Who’s on Your Team?</vt:lpstr>
      <vt:lpstr>Who’s on Your Team?  Gold</vt:lpstr>
      <vt:lpstr>Who’s on Your Team?  Green</vt:lpstr>
      <vt:lpstr>Who is on Your Team?  Blue</vt:lpstr>
      <vt:lpstr>Who’s on Your Team?  Orange</vt:lpstr>
      <vt:lpstr>Identifying Team Dynamics</vt:lpstr>
      <vt:lpstr>Identifying Team Dynamics</vt:lpstr>
      <vt:lpstr>Maintaining Positive Team Dynamics</vt:lpstr>
      <vt:lpstr>Connecting the Team Before Impacting the Students’ Dreams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 Life Raft: Identifying and Utilizing Your Team’s Strengths</dc:title>
  <dc:creator>Roberts, Lashae</dc:creator>
  <cp:lastModifiedBy>Shae Roberts</cp:lastModifiedBy>
  <cp:revision>47</cp:revision>
  <cp:lastPrinted>2018-06-04T18:43:28Z</cp:lastPrinted>
  <dcterms:created xsi:type="dcterms:W3CDTF">2016-04-18T14:23:18Z</dcterms:created>
  <dcterms:modified xsi:type="dcterms:W3CDTF">2018-06-12T17:26:31Z</dcterms:modified>
</cp:coreProperties>
</file>